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5"/>
  </p:notesMasterIdLst>
  <p:sldIdLst>
    <p:sldId id="264" r:id="rId2"/>
    <p:sldId id="14074" r:id="rId3"/>
    <p:sldId id="14061" r:id="rId4"/>
    <p:sldId id="14069" r:id="rId5"/>
    <p:sldId id="2147470938" r:id="rId6"/>
    <p:sldId id="2774" r:id="rId7"/>
    <p:sldId id="2147470963" r:id="rId8"/>
    <p:sldId id="2769" r:id="rId9"/>
    <p:sldId id="2765" r:id="rId10"/>
    <p:sldId id="2766" r:id="rId11"/>
    <p:sldId id="2763" r:id="rId12"/>
    <p:sldId id="2770" r:id="rId13"/>
    <p:sldId id="2768" r:id="rId14"/>
    <p:sldId id="2764" r:id="rId15"/>
    <p:sldId id="2762" r:id="rId16"/>
    <p:sldId id="2767" r:id="rId17"/>
    <p:sldId id="2761" r:id="rId18"/>
    <p:sldId id="2772" r:id="rId19"/>
    <p:sldId id="2147470932" r:id="rId20"/>
    <p:sldId id="14081" r:id="rId21"/>
    <p:sldId id="2147470949" r:id="rId22"/>
    <p:sldId id="14030" r:id="rId23"/>
    <p:sldId id="2147470944" r:id="rId24"/>
    <p:sldId id="2147470942" r:id="rId25"/>
    <p:sldId id="2147470935" r:id="rId26"/>
    <p:sldId id="2147470950" r:id="rId27"/>
    <p:sldId id="14088" r:id="rId28"/>
    <p:sldId id="14083" r:id="rId29"/>
    <p:sldId id="14090" r:id="rId30"/>
    <p:sldId id="14089" r:id="rId31"/>
    <p:sldId id="2147470951" r:id="rId32"/>
    <p:sldId id="2865" r:id="rId33"/>
    <p:sldId id="14044" r:id="rId34"/>
    <p:sldId id="14072" r:id="rId35"/>
    <p:sldId id="2147470937" r:id="rId36"/>
    <p:sldId id="2147470948" r:id="rId37"/>
    <p:sldId id="2147470943" r:id="rId38"/>
    <p:sldId id="2147470946" r:id="rId39"/>
    <p:sldId id="2147470945" r:id="rId40"/>
    <p:sldId id="14070" r:id="rId41"/>
    <p:sldId id="2773" r:id="rId42"/>
    <p:sldId id="14075" r:id="rId43"/>
    <p:sldId id="2771" r:id="rId44"/>
    <p:sldId id="2873" r:id="rId45"/>
    <p:sldId id="2777" r:id="rId46"/>
    <p:sldId id="2147470947" r:id="rId47"/>
    <p:sldId id="2147470933" r:id="rId48"/>
    <p:sldId id="14071" r:id="rId49"/>
    <p:sldId id="2869" r:id="rId50"/>
    <p:sldId id="2864" r:id="rId51"/>
    <p:sldId id="14033" r:id="rId52"/>
    <p:sldId id="14032" r:id="rId53"/>
    <p:sldId id="2147470929" r:id="rId54"/>
  </p:sldIdLst>
  <p:sldSz cx="12192000" cy="6858000"/>
  <p:notesSz cx="6858000" cy="9144000"/>
  <p:embeddedFontLst>
    <p:embeddedFont>
      <p:font typeface="Arial Black" panose="020B0A04020102020204" pitchFamily="34" charset="0"/>
      <p:bold r:id="rId56"/>
    </p:embeddedFont>
    <p:embeddedFont>
      <p:font typeface="Helvetica" panose="020B0604020202020204" pitchFamily="34" charset="0"/>
      <p:regular r:id="rId57"/>
      <p:bold r:id="rId58"/>
      <p:italic r:id="rId59"/>
      <p:boldItalic r:id="rId60"/>
    </p:embeddedFont>
    <p:embeddedFont>
      <p:font typeface="Montserrat" panose="00000500000000000000" pitchFamily="2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1C26"/>
    <a:srgbClr val="ECECEC"/>
    <a:srgbClr val="013051"/>
    <a:srgbClr val="173C66"/>
    <a:srgbClr val="DDA327"/>
    <a:srgbClr val="DEA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5" autoAdjust="0"/>
  </p:normalViewPr>
  <p:slideViewPr>
    <p:cSldViewPr snapToGrid="0">
      <p:cViewPr varScale="1">
        <p:scale>
          <a:sx n="75" d="100"/>
          <a:sy n="75" d="100"/>
        </p:scale>
        <p:origin x="735" y="2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e Schaller" userId="1ff7de5d7acca0c4" providerId="LiveId" clId="{66329FA2-6232-4926-9F74-A1EB5DFAF4D1}"/>
    <pc:docChg chg="addSld delSld modSld">
      <pc:chgData name="Dave Schaller" userId="1ff7de5d7acca0c4" providerId="LiveId" clId="{66329FA2-6232-4926-9F74-A1EB5DFAF4D1}" dt="2024-03-19T18:13:51.374" v="4"/>
      <pc:docMkLst>
        <pc:docMk/>
      </pc:docMkLst>
      <pc:sldChg chg="add">
        <pc:chgData name="Dave Schaller" userId="1ff7de5d7acca0c4" providerId="LiveId" clId="{66329FA2-6232-4926-9F74-A1EB5DFAF4D1}" dt="2024-03-19T15:06:18.297" v="0"/>
        <pc:sldMkLst>
          <pc:docMk/>
          <pc:sldMk cId="1736164142" sldId="14083"/>
        </pc:sldMkLst>
      </pc:sldChg>
      <pc:sldChg chg="add del">
        <pc:chgData name="Dave Schaller" userId="1ff7de5d7acca0c4" providerId="LiveId" clId="{66329FA2-6232-4926-9F74-A1EB5DFAF4D1}" dt="2024-03-19T15:06:21.655" v="1" actId="47"/>
        <pc:sldMkLst>
          <pc:docMk/>
          <pc:sldMk cId="25532284" sldId="14084"/>
        </pc:sldMkLst>
      </pc:sldChg>
      <pc:sldChg chg="add del">
        <pc:chgData name="Dave Schaller" userId="1ff7de5d7acca0c4" providerId="LiveId" clId="{66329FA2-6232-4926-9F74-A1EB5DFAF4D1}" dt="2024-03-19T15:06:25.516" v="2" actId="47"/>
        <pc:sldMkLst>
          <pc:docMk/>
          <pc:sldMk cId="2447284567" sldId="14087"/>
        </pc:sldMkLst>
      </pc:sldChg>
      <pc:sldChg chg="add">
        <pc:chgData name="Dave Schaller" userId="1ff7de5d7acca0c4" providerId="LiveId" clId="{66329FA2-6232-4926-9F74-A1EB5DFAF4D1}" dt="2024-03-19T15:06:18.297" v="0"/>
        <pc:sldMkLst>
          <pc:docMk/>
          <pc:sldMk cId="180046476" sldId="14088"/>
        </pc:sldMkLst>
      </pc:sldChg>
      <pc:sldChg chg="add">
        <pc:chgData name="Dave Schaller" userId="1ff7de5d7acca0c4" providerId="LiveId" clId="{66329FA2-6232-4926-9F74-A1EB5DFAF4D1}" dt="2024-03-19T15:06:18.297" v="0"/>
        <pc:sldMkLst>
          <pc:docMk/>
          <pc:sldMk cId="3950377770" sldId="14089"/>
        </pc:sldMkLst>
      </pc:sldChg>
      <pc:sldChg chg="add">
        <pc:chgData name="Dave Schaller" userId="1ff7de5d7acca0c4" providerId="LiveId" clId="{66329FA2-6232-4926-9F74-A1EB5DFAF4D1}" dt="2024-03-19T15:06:18.297" v="0"/>
        <pc:sldMkLst>
          <pc:docMk/>
          <pc:sldMk cId="2342805382" sldId="14090"/>
        </pc:sldMkLst>
      </pc:sldChg>
      <pc:sldChg chg="add">
        <pc:chgData name="Dave Schaller" userId="1ff7de5d7acca0c4" providerId="LiveId" clId="{66329FA2-6232-4926-9F74-A1EB5DFAF4D1}" dt="2024-03-19T15:06:18.297" v="0"/>
        <pc:sldMkLst>
          <pc:docMk/>
          <pc:sldMk cId="1146809008" sldId="2147470950"/>
        </pc:sldMkLst>
      </pc:sldChg>
      <pc:sldChg chg="add">
        <pc:chgData name="Dave Schaller" userId="1ff7de5d7acca0c4" providerId="LiveId" clId="{66329FA2-6232-4926-9F74-A1EB5DFAF4D1}" dt="2024-03-19T15:14:30.981" v="3"/>
        <pc:sldMkLst>
          <pc:docMk/>
          <pc:sldMk cId="644489639" sldId="2147470951"/>
        </pc:sldMkLst>
      </pc:sldChg>
      <pc:sldChg chg="add">
        <pc:chgData name="Dave Schaller" userId="1ff7de5d7acca0c4" providerId="LiveId" clId="{66329FA2-6232-4926-9F74-A1EB5DFAF4D1}" dt="2024-03-19T18:13:51.374" v="4"/>
        <pc:sldMkLst>
          <pc:docMk/>
          <pc:sldMk cId="1433037392" sldId="214747096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NACFE\EV%20Trade%20cycle%20transi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NACFE\EV%20Trade%20cycle%20transi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 Year TRADE'!$E$4</c:f>
              <c:strCache>
                <c:ptCount val="1"/>
                <c:pt idx="0">
                  <c:v>Annual Purchase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'5 Year TRADE'!$E$5:$E$14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10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8B-4643-8918-184B638D8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8386008"/>
        <c:axId val="498384696"/>
      </c:barChart>
      <c:lineChart>
        <c:grouping val="standard"/>
        <c:varyColors val="0"/>
        <c:ser>
          <c:idx val="1"/>
          <c:order val="1"/>
          <c:tx>
            <c:strRef>
              <c:f>'5 Year TRADE'!$F$4</c:f>
              <c:strCache>
                <c:ptCount val="1"/>
                <c:pt idx="0">
                  <c:v>Total Evs in Fleet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'5 Year TRADE'!$F$5:$F$14</c:f>
              <c:numCache>
                <c:formatCode>General</c:formatCode>
                <c:ptCount val="10"/>
                <c:pt idx="0">
                  <c:v>2</c:v>
                </c:pt>
                <c:pt idx="1">
                  <c:v>4</c:v>
                </c:pt>
                <c:pt idx="2">
                  <c:v>14</c:v>
                </c:pt>
                <c:pt idx="3">
                  <c:v>34</c:v>
                </c:pt>
                <c:pt idx="4">
                  <c:v>54</c:v>
                </c:pt>
                <c:pt idx="5">
                  <c:v>74</c:v>
                </c:pt>
                <c:pt idx="6">
                  <c:v>94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8B-4643-8918-184B638D8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4140856"/>
        <c:axId val="394139544"/>
      </c:lineChart>
      <c:catAx>
        <c:axId val="4983860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384696"/>
        <c:crosses val="autoZero"/>
        <c:auto val="1"/>
        <c:lblAlgn val="ctr"/>
        <c:lblOffset val="100"/>
        <c:noMultiLvlLbl val="0"/>
      </c:catAx>
      <c:valAx>
        <c:axId val="4983846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386008"/>
        <c:crosses val="autoZero"/>
        <c:crossBetween val="between"/>
      </c:valAx>
      <c:valAx>
        <c:axId val="394139544"/>
        <c:scaling>
          <c:orientation val="minMax"/>
          <c:max val="1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140856"/>
        <c:crosses val="max"/>
        <c:crossBetween val="between"/>
      </c:valAx>
      <c:catAx>
        <c:axId val="394140856"/>
        <c:scaling>
          <c:orientation val="minMax"/>
        </c:scaling>
        <c:delete val="1"/>
        <c:axPos val="b"/>
        <c:majorTickMark val="out"/>
        <c:minorTickMark val="none"/>
        <c:tickLblPos val="nextTo"/>
        <c:crossAx val="3941395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'12 Year LIFE'!$E$4</c:f>
              <c:strCache>
                <c:ptCount val="1"/>
                <c:pt idx="0">
                  <c:v>Annual Purchase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'12 Year LIFE'!$E$5:$E$21</c:f>
              <c:numCache>
                <c:formatCode>General</c:formatCode>
                <c:ptCount val="17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8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DA-4CD3-A0E7-8957DCBB0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8386008"/>
        <c:axId val="498384696"/>
      </c:barChart>
      <c:lineChart>
        <c:grouping val="standard"/>
        <c:varyColors val="0"/>
        <c:ser>
          <c:idx val="1"/>
          <c:order val="1"/>
          <c:tx>
            <c:strRef>
              <c:f>'12 Year LIFE'!$F$4</c:f>
              <c:strCache>
                <c:ptCount val="1"/>
                <c:pt idx="0">
                  <c:v>Total Evs in Fleet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'12 Year LIFE'!$F$5:$F$21</c:f>
              <c:numCache>
                <c:formatCode>General</c:formatCode>
                <c:ptCount val="17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14</c:v>
                </c:pt>
                <c:pt idx="4">
                  <c:v>22</c:v>
                </c:pt>
                <c:pt idx="5">
                  <c:v>30</c:v>
                </c:pt>
                <c:pt idx="6">
                  <c:v>38</c:v>
                </c:pt>
                <c:pt idx="7">
                  <c:v>46</c:v>
                </c:pt>
                <c:pt idx="8">
                  <c:v>54</c:v>
                </c:pt>
                <c:pt idx="9">
                  <c:v>62</c:v>
                </c:pt>
                <c:pt idx="10">
                  <c:v>70</c:v>
                </c:pt>
                <c:pt idx="11">
                  <c:v>78</c:v>
                </c:pt>
                <c:pt idx="12">
                  <c:v>86</c:v>
                </c:pt>
                <c:pt idx="13">
                  <c:v>94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DA-4CD3-A0E7-8957DCBB0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4140856"/>
        <c:axId val="394139544"/>
      </c:lineChart>
      <c:catAx>
        <c:axId val="4983860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384696"/>
        <c:crosses val="autoZero"/>
        <c:auto val="1"/>
        <c:lblAlgn val="ctr"/>
        <c:lblOffset val="100"/>
        <c:noMultiLvlLbl val="0"/>
      </c:catAx>
      <c:valAx>
        <c:axId val="4983846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386008"/>
        <c:crosses val="autoZero"/>
        <c:crossBetween val="between"/>
      </c:valAx>
      <c:valAx>
        <c:axId val="394139544"/>
        <c:scaling>
          <c:orientation val="minMax"/>
          <c:max val="1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140856"/>
        <c:crosses val="max"/>
        <c:crossBetween val="between"/>
      </c:valAx>
      <c:catAx>
        <c:axId val="394140856"/>
        <c:scaling>
          <c:orientation val="minMax"/>
        </c:scaling>
        <c:delete val="1"/>
        <c:axPos val="b"/>
        <c:majorTickMark val="out"/>
        <c:minorTickMark val="none"/>
        <c:tickLblPos val="nextTo"/>
        <c:crossAx val="3941395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F15FA-F064-4C08-9BA3-C963E4782E37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118A9-6EC7-4CA9-B72B-6477BAF54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9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50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86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64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218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15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56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1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Together these fleets have about 300 electric trucks</a:t>
            </a:r>
          </a:p>
          <a:p>
            <a:r>
              <a:rPr lang="en-US" dirty="0"/>
              <a:t>2021 – 6900 electric miles</a:t>
            </a:r>
          </a:p>
          <a:p>
            <a:r>
              <a:rPr lang="en-US" dirty="0"/>
              <a:t>2023 – 446,831 electric miles </a:t>
            </a:r>
          </a:p>
          <a:p>
            <a:r>
              <a:rPr lang="en-US" dirty="0"/>
              <a:t>65X as many miles, so much more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69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49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420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66 trucks total</a:t>
            </a:r>
          </a:p>
          <a:p>
            <a:r>
              <a:rPr lang="en-US" dirty="0"/>
              <a:t>Level 2 every 5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33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Pull down allow them to charge any vehicle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1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18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site battery storage allows them to avoid high peaks – 40% savings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26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eCascadias @$300K each = $9M in stranded assets.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8A9-6EC7-4CA9-B72B-6477BAF54E5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62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1C19A-A514-F5DF-DCBC-58AC4129F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02788-E081-380B-BABC-26DFE6600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DBEE5-9AEB-7F47-DBBB-5165137DA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October 25,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34404-1DA3-9DAF-B4C5-8C0478632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0C391-4CC8-5228-373B-5DDDEDC4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19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95D3A-5004-820E-BDEF-7DA2BD1D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CA3FF-1880-DE1E-E6BF-0F16BEB51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4E015-1D1D-8B11-10FD-D16961CDB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A66-4043-412A-B221-CFC6C5FC26F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96AF2-5DE2-2267-F80A-5944C145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7B4AA-1283-046C-34D8-48CDA1F5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1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E72FB1-4BFD-3D31-677C-EF627D67E0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E0157-78F2-B64F-F84D-20CEF9921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AAD22-6336-599B-ADE0-DF8D778D9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A66-4043-412A-B221-CFC6C5FC26F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3AAC8-061E-A1A0-6B3B-5AF25D7E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7A71F-50E4-8673-61CB-E8F29A4F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15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09886" cy="834887"/>
          </a:xfrm>
          <a:solidFill>
            <a:srgbClr val="173C66"/>
          </a:solidFill>
        </p:spPr>
        <p:txBody>
          <a:bodyPr>
            <a:normAutofit/>
          </a:bodyPr>
          <a:lstStyle>
            <a:lvl1pPr marL="0" algn="l" defTabSz="914400" rtl="0" eaLnBrk="1" latinLnBrk="0" hangingPunct="1">
              <a:defRPr lang="en-US" sz="4000" b="1" kern="1200" dirty="0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February 22,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October 26,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97008" y="6356350"/>
            <a:ext cx="2610679" cy="365125"/>
          </a:xfrm>
        </p:spPr>
        <p:txBody>
          <a:bodyPr/>
          <a:lstStyle/>
          <a:p>
            <a:fld id="{45E8315D-B292-084B-A03A-DDAE1D1E6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601739" y="0"/>
            <a:ext cx="1590261" cy="836125"/>
            <a:chOff x="10601739" y="0"/>
            <a:chExt cx="1590261" cy="836125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0601739" y="0"/>
              <a:ext cx="1590261" cy="836125"/>
            </a:xfrm>
            <a:prstGeom prst="rect">
              <a:avLst/>
            </a:prstGeom>
            <a:solidFill>
              <a:srgbClr val="173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10"/>
            <p:cNvGrpSpPr/>
            <p:nvPr userDrawn="1"/>
          </p:nvGrpSpPr>
          <p:grpSpPr>
            <a:xfrm>
              <a:off x="10654018" y="3042"/>
              <a:ext cx="1339057" cy="830996"/>
              <a:chOff x="10654018" y="-14748"/>
              <a:chExt cx="1339057" cy="830996"/>
            </a:xfrm>
          </p:grpSpPr>
          <p:sp>
            <p:nvSpPr>
              <p:cNvPr id="7" name="Parallelogram 6">
                <a:extLst>
                  <a:ext uri="{FF2B5EF4-FFF2-40B4-BE49-F238E27FC236}">
                    <a16:creationId xmlns:a16="http://schemas.microsoft.com/office/drawing/2014/main" id="{4C7A6FE8-7B6B-4EDF-8428-DEB778299F2B}"/>
                  </a:ext>
                </a:extLst>
              </p:cNvPr>
              <p:cNvSpPr/>
              <p:nvPr userDrawn="1"/>
            </p:nvSpPr>
            <p:spPr>
              <a:xfrm>
                <a:off x="10654018" y="-14748"/>
                <a:ext cx="855677" cy="830996"/>
              </a:xfrm>
              <a:prstGeom prst="parallelogram">
                <a:avLst>
                  <a:gd name="adj" fmla="val 66353"/>
                </a:avLst>
              </a:prstGeom>
              <a:solidFill>
                <a:srgbClr val="DDA3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Parallelogram 7">
                <a:extLst>
                  <a:ext uri="{FF2B5EF4-FFF2-40B4-BE49-F238E27FC236}">
                    <a16:creationId xmlns:a16="http://schemas.microsoft.com/office/drawing/2014/main" id="{6DC3798C-EA28-44A0-96FC-EBD796A3D9EE}"/>
                  </a:ext>
                </a:extLst>
              </p:cNvPr>
              <p:cNvSpPr/>
              <p:nvPr userDrawn="1"/>
            </p:nvSpPr>
            <p:spPr>
              <a:xfrm>
                <a:off x="11137398" y="-6360"/>
                <a:ext cx="855677" cy="822607"/>
              </a:xfrm>
              <a:prstGeom prst="parallelogram">
                <a:avLst>
                  <a:gd name="adj" fmla="val 66353"/>
                </a:avLst>
              </a:prstGeom>
              <a:solidFill>
                <a:srgbClr val="A81C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4717B17-3E8E-4F44-B3DD-4B7C50926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561" y="6356350"/>
            <a:ext cx="123235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2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4B07-6A10-C50B-9849-5981F57FD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FA436-7AE1-25C3-155B-98907D9E6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36314-491C-034D-0741-E8C269BB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A66-4043-412A-B221-CFC6C5FC26F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55746-7788-89BE-C30D-271AB84F7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D0344-C632-29E3-4F4A-437A2E5DC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76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9D77-5F8D-9436-BC0D-9A65E1A7B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AB910-E09A-4FB5-AA57-A3F62E51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51AA-A4F6-76D4-AD72-DDE54829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A66-4043-412A-B221-CFC6C5FC26F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AA37B-9FB3-BBF0-47B1-9BD04949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2F9C3-9352-01E3-50B2-FDD3957EE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30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7563A-93E6-3838-3F4E-E4A1B140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BD3F2-33CA-F156-2287-14C8989A5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ACD61-81D9-F4E7-DF87-7A5D6F789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68655-3506-3C36-ED9C-45B30E8C5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October 25,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FE5F1-F2DF-7649-45C2-0C099ACDB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92D0C-4F05-9213-3D10-3DE07FE5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6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AA53-336C-4D02-9B29-5F2D4841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73550-2384-95FF-BBB9-F0FC80B6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07AAD-299D-4254-386B-23B7E622F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5013-2656-489E-E742-808432D5D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ACE601-77E9-8E0D-70A9-76FF5A1E0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619BB-DA5C-640B-9E78-2CBA89CAC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A66-4043-412A-B221-CFC6C5FC26F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5685C-7503-AFDE-14CC-9F854A62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99DD8-D977-BA3B-FBEA-3DDFABD3B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16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99E4-EA28-85C9-24B6-FAF4EE17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E11F35-4972-B63F-D4DF-D0C1A1FA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A66-4043-412A-B221-CFC6C5FC26F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02D6B-E79C-8B27-728F-3A6DD41D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88418-2D4D-C839-11A4-96AFD104C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0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F6A4E8-397B-8A04-5E59-D252E2C74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A66-4043-412A-B221-CFC6C5FC26F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06148C-5B84-BCB7-FC65-A149391B7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74D2F-03B6-0FE0-44AD-E906B936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56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E3322-4EFD-AABB-8EF2-DD2084122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D7F2-EC6E-4FE7-9C62-16B110AB2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A1CAB-75A4-8C2F-187F-18E8971A3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98376-B630-98D3-C084-046972B5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A66-4043-412A-B221-CFC6C5FC26F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638DF-5F2F-9934-8792-7C223F74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4438A-852F-2C85-CEF1-A65486B1A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6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0717C-3A98-E157-EB00-F03C6140F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CB4E1C-B976-C63F-55C0-1147EBFD6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06320-71F5-4775-D9F5-802CC2E4C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2D961-932C-6426-9FEA-A4CC8F8BD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1A66-4043-412A-B221-CFC6C5FC26F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0750E-7170-F354-4E9A-460FF2F9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64133-7536-4B00-8CD0-4A1F4D475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2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85B758-94DB-D640-1191-91EDBBFA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01396-9B92-2B0B-3559-345D18BF6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D06AB-583D-B842-DEF5-BBD64BBDF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11A66-4043-412A-B221-CFC6C5FC26F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A51FD-2CBD-388D-F6CC-310F78F0A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EA458-C6D2-0773-64B3-171BF41A9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1A258-047E-47FF-9C5D-2DD503205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8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ults-2023.runonless.com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nonless.com/2017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hyperlink" Target="https://runonless.com/regional-report" TargetMode="Externa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runonless.com/run-on-less-electric-depot-repor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runonless.com/electric-depot/electric-depot-bootcamp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electric.gov/files/zef-corridor-strategy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electric.gov/files/zef-corridor-strategy.pdf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rmi.org/battery-circular-economy-initiative/" TargetMode="External"/><Relationship Id="rId3" Type="http://schemas.openxmlformats.org/officeDocument/2006/relationships/hyperlink" Target="https://li-cycle.com/" TargetMode="External"/><Relationship Id="rId7" Type="http://schemas.openxmlformats.org/officeDocument/2006/relationships/image" Target="../media/image59.png"/><Relationship Id="rId2" Type="http://schemas.openxmlformats.org/officeDocument/2006/relationships/hyperlink" Target="https://www.redwoodmaterials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hyperlink" Target="https://www.reelementtech.com/" TargetMode="External"/><Relationship Id="rId4" Type="http://schemas.openxmlformats.org/officeDocument/2006/relationships/hyperlink" Target="https://www.cirbasolutions.com/" TargetMode="External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hyperlink" Target="https://runonless.com/electric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tec-power.com/emergency-charging-system/" TargetMode="External"/><Relationship Id="rId3" Type="http://schemas.openxmlformats.org/officeDocument/2006/relationships/hyperlink" Target="https://www.moxionpower.com/technology/" TargetMode="External"/><Relationship Id="rId7" Type="http://schemas.openxmlformats.org/officeDocument/2006/relationships/hyperlink" Target="https://www.momentumgroups.com/ppc-2-mobile-ev-charging-stations?msclkid=8d618c6d1f741cc52c23e994867f2eb7&amp;utm_source=bing&amp;utm_medium=cpc&amp;utm_campaign=EV%20Charging&amp;utm_term=ev%20charging%20trailer&amp;utm_content=Mobile%20Charging%20Stations" TargetMode="External"/><Relationship Id="rId2" Type="http://schemas.openxmlformats.org/officeDocument/2006/relationships/hyperlink" Target="https://www.pioneer-emobilit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rtable-electric.com/voltstack-power-stations/voltstack-mobile-ev-charger-electric-vehicle/" TargetMode="External"/><Relationship Id="rId5" Type="http://schemas.openxmlformats.org/officeDocument/2006/relationships/hyperlink" Target="https://www.nikolamotor.com/wp-content/uploads/2023/04/ENE011_MCT-Brochure-02.02.2023.pdf" TargetMode="External"/><Relationship Id="rId10" Type="http://schemas.openxmlformats.org/officeDocument/2006/relationships/image" Target="../media/image63.jpeg"/><Relationship Id="rId4" Type="http://schemas.openxmlformats.org/officeDocument/2006/relationships/hyperlink" Target="https://www.xostrucks.com/hub" TargetMode="External"/><Relationship Id="rId9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0.jpeg"/><Relationship Id="rId18" Type="http://schemas.openxmlformats.org/officeDocument/2006/relationships/hyperlink" Target="https://nacfe.org/research/thought-leadership/#defining-production" TargetMode="External"/><Relationship Id="rId3" Type="http://schemas.openxmlformats.org/officeDocument/2006/relationships/image" Target="../media/image65.jpeg"/><Relationship Id="rId21" Type="http://schemas.openxmlformats.org/officeDocument/2006/relationships/hyperlink" Target="https://nacfe.org/research/electric-trucks/hydrogen/" TargetMode="External"/><Relationship Id="rId7" Type="http://schemas.openxmlformats.org/officeDocument/2006/relationships/image" Target="../media/image68.jpeg"/><Relationship Id="rId12" Type="http://schemas.openxmlformats.org/officeDocument/2006/relationships/hyperlink" Target="https://nacfe.org/heavy-duty-regional-haul-tractors/" TargetMode="External"/><Relationship Id="rId17" Type="http://schemas.openxmlformats.org/officeDocument/2006/relationships/image" Target="../media/image72.png"/><Relationship Id="rId25" Type="http://schemas.openxmlformats.org/officeDocument/2006/relationships/hyperlink" Target="https://www.nacfe.org/research/electric-trucks/intermodal-drayage/" TargetMode="External"/><Relationship Id="rId2" Type="http://schemas.openxmlformats.org/officeDocument/2006/relationships/image" Target="../media/image64.jpeg"/><Relationship Id="rId16" Type="http://schemas.openxmlformats.org/officeDocument/2006/relationships/hyperlink" Target="https://nacfe.org/research/electric-trucks/#viable-heavy-duty-electric-tractors" TargetMode="External"/><Relationship Id="rId20" Type="http://schemas.openxmlformats.org/officeDocument/2006/relationships/hyperlink" Target="https://nacfe.org/research/thought-leadership/#more-regional-haul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11" Type="http://schemas.openxmlformats.org/officeDocument/2006/relationships/hyperlink" Target="https://nacfe.org/vans-step-vans/" TargetMode="External"/><Relationship Id="rId24" Type="http://schemas.openxmlformats.org/officeDocument/2006/relationships/image" Target="../media/image76.png"/><Relationship Id="rId5" Type="http://schemas.openxmlformats.org/officeDocument/2006/relationships/image" Target="../media/image66.jpeg"/><Relationship Id="rId15" Type="http://schemas.openxmlformats.org/officeDocument/2006/relationships/image" Target="../media/image71.png"/><Relationship Id="rId23" Type="http://schemas.openxmlformats.org/officeDocument/2006/relationships/image" Target="../media/image75.jpeg"/><Relationship Id="rId10" Type="http://schemas.openxmlformats.org/officeDocument/2006/relationships/hyperlink" Target="https://nacfe.org/medium-duty-box-trucks/" TargetMode="External"/><Relationship Id="rId19" Type="http://schemas.openxmlformats.org/officeDocument/2006/relationships/image" Target="../media/image73.png"/><Relationship Id="rId4" Type="http://schemas.openxmlformats.org/officeDocument/2006/relationships/hyperlink" Target="https://nacfe.org/run-on-less-electric-report/" TargetMode="External"/><Relationship Id="rId9" Type="http://schemas.openxmlformats.org/officeDocument/2006/relationships/hyperlink" Target="https://nacfe.org/terminal-tractors/" TargetMode="External"/><Relationship Id="rId14" Type="http://schemas.openxmlformats.org/officeDocument/2006/relationships/hyperlink" Target="https://nacfe.org/emerging-technology/electric-trucks-2/making-sense-of-heavy-duty-hydrogen-fuel-cell-tractors/" TargetMode="External"/><Relationship Id="rId22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ruckingEfficiency" TargetMode="External"/><Relationship Id="rId13" Type="http://schemas.openxmlformats.org/officeDocument/2006/relationships/image" Target="../media/image82.JPG"/><Relationship Id="rId18" Type="http://schemas.openxmlformats.org/officeDocument/2006/relationships/image" Target="../media/image85.png"/><Relationship Id="rId3" Type="http://schemas.openxmlformats.org/officeDocument/2006/relationships/image" Target="../media/image78.png"/><Relationship Id="rId21" Type="http://schemas.openxmlformats.org/officeDocument/2006/relationships/image" Target="../media/image87.JPG"/><Relationship Id="rId7" Type="http://schemas.openxmlformats.org/officeDocument/2006/relationships/hyperlink" Target="https://www.linkedin.com/groups/12553768/" TargetMode="External"/><Relationship Id="rId12" Type="http://schemas.openxmlformats.org/officeDocument/2006/relationships/image" Target="../media/image81.JPG"/><Relationship Id="rId17" Type="http://schemas.openxmlformats.org/officeDocument/2006/relationships/hyperlink" Target="https://runonless.com/" TargetMode="External"/><Relationship Id="rId2" Type="http://schemas.openxmlformats.org/officeDocument/2006/relationships/image" Target="../media/image77.png"/><Relationship Id="rId16" Type="http://schemas.openxmlformats.org/officeDocument/2006/relationships/hyperlink" Target="https://nacfe.org/" TargetMode="External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inkedin.com/groups/2892512/" TargetMode="External"/><Relationship Id="rId11" Type="http://schemas.openxmlformats.org/officeDocument/2006/relationships/hyperlink" Target="https://www.bing.com/videos/search?wlsso=1&amp;wlexpsignin=1&amp;q=vimeo+nacfe&amp;qft=+filterui:msite-vimeo.com&amp;FORM=VRFLTR" TargetMode="External"/><Relationship Id="rId5" Type="http://schemas.openxmlformats.org/officeDocument/2006/relationships/image" Target="../media/image80.png"/><Relationship Id="rId15" Type="http://schemas.openxmlformats.org/officeDocument/2006/relationships/image" Target="../media/image84.png"/><Relationship Id="rId10" Type="http://schemas.openxmlformats.org/officeDocument/2006/relationships/hyperlink" Target="https://twitter.com/runonless" TargetMode="External"/><Relationship Id="rId19" Type="http://schemas.openxmlformats.org/officeDocument/2006/relationships/hyperlink" Target="mailto:David.Schaller@NACFE.org" TargetMode="External"/><Relationship Id="rId4" Type="http://schemas.openxmlformats.org/officeDocument/2006/relationships/image" Target="../media/image79.png"/><Relationship Id="rId9" Type="http://schemas.openxmlformats.org/officeDocument/2006/relationships/hyperlink" Target="https://twitter.com/NACFE_Freight" TargetMode="External"/><Relationship Id="rId1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nacfe.org/research/electric-trucks/#charging-infrastructure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nacfe.org/research/thought-leadership/#more-regional-haul" TargetMode="External"/><Relationship Id="rId3" Type="http://schemas.openxmlformats.org/officeDocument/2006/relationships/hyperlink" Target="https://nacfe.org/research/run-on-less-electric/#vans-step-vans" TargetMode="External"/><Relationship Id="rId7" Type="http://schemas.openxmlformats.org/officeDocument/2006/relationships/image" Target="../media/image10.jpeg"/><Relationship Id="rId12" Type="http://schemas.openxmlformats.org/officeDocument/2006/relationships/hyperlink" Target="https://nacfe.org/research/electric-trucks/#charging-infrastructure" TargetMode="External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acfe.org/research/electric-trucks/#hydrogen" TargetMode="External"/><Relationship Id="rId11" Type="http://schemas.openxmlformats.org/officeDocument/2006/relationships/hyperlink" Target="https://nacfe.org/research/run-on-less-electric/#terminal-tractors" TargetMode="External"/><Relationship Id="rId5" Type="http://schemas.openxmlformats.org/officeDocument/2006/relationships/hyperlink" Target="https://nacfe.org/research/electric-trucks/#electric-trucks-where-they-make-sense" TargetMode="External"/><Relationship Id="rId10" Type="http://schemas.openxmlformats.org/officeDocument/2006/relationships/hyperlink" Target="https://nacfe.org/research/run-on-less-electric/" TargetMode="External"/><Relationship Id="rId4" Type="http://schemas.openxmlformats.org/officeDocument/2006/relationships/hyperlink" Target="https://nacfe.org/research/electric-trucks/#medium-duty-electric-trucks" TargetMode="External"/><Relationship Id="rId9" Type="http://schemas.openxmlformats.org/officeDocument/2006/relationships/hyperlink" Target="https://nacfe.org/research/electric-trucks/#viable-heavy-duty-electric-tractor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alstart.org/wp-content/uploads/2024/01/ZIO-ZET-2024_010924_Final.pdf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runonless.com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nacfe.org/research/affs/" TargetMode="External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hyperlink" Target="https://runonless.com/run-on-less-electric-depot-reports/" TargetMode="External"/><Relationship Id="rId7" Type="http://schemas.openxmlformats.org/officeDocument/2006/relationships/image" Target="../media/image11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9" Type="http://schemas.openxmlformats.org/officeDocument/2006/relationships/hyperlink" Target="https://runonless.com/electric/run-on-less-electric-report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runonless.com/roled-profiles/" TargetMode="External"/><Relationship Id="rId4" Type="http://schemas.openxmlformats.org/officeDocument/2006/relationships/image" Target="../media/image12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tattoos-and-doodles.blogspot.com/2011/01/snowflakes-and-happy-new-year.html" TargetMode="Externa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nacfe.org/terminal-tractors/" TargetMode="External"/><Relationship Id="rId3" Type="http://schemas.openxmlformats.org/officeDocument/2006/relationships/image" Target="../media/image114.jpeg"/><Relationship Id="rId7" Type="http://schemas.openxmlformats.org/officeDocument/2006/relationships/hyperlink" Target="https://nacfe.org/run-on-less-electric-report/" TargetMode="External"/><Relationship Id="rId12" Type="http://schemas.openxmlformats.org/officeDocument/2006/relationships/hyperlink" Target="https://nacfe.org/research/electric-trucks/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3.png"/><Relationship Id="rId5" Type="http://schemas.openxmlformats.org/officeDocument/2006/relationships/image" Target="../media/image116.jpeg"/><Relationship Id="rId10" Type="http://schemas.openxmlformats.org/officeDocument/2006/relationships/hyperlink" Target="https://nacfe.org/heavy-duty-regional-haul-tractors/" TargetMode="External"/><Relationship Id="rId4" Type="http://schemas.openxmlformats.org/officeDocument/2006/relationships/image" Target="../media/image115.jpeg"/><Relationship Id="rId9" Type="http://schemas.openxmlformats.org/officeDocument/2006/relationships/hyperlink" Target="https://nacfe.org/vans-step-vans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00ED-9BAA-4B41-8C5B-492C708A5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588" y="1816100"/>
            <a:ext cx="5722358" cy="1506950"/>
          </a:xfrm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Real World EV Truck Depot Case Studies</a:t>
            </a:r>
            <a:endParaRPr lang="en-US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6161B6F-0B59-453D-A3B8-34805D5AF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255" y="3661817"/>
            <a:ext cx="4882229" cy="12039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 March 2024</a:t>
            </a:r>
          </a:p>
          <a:p>
            <a:r>
              <a:rPr lang="en-US" dirty="0"/>
              <a:t> Dave Schaller</a:t>
            </a:r>
          </a:p>
          <a:p>
            <a:r>
              <a:rPr lang="en-US" dirty="0"/>
              <a:t>Industry Engagement Director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E55AE94-3E50-4A3D-B5FD-9F7FF5DFFF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007" y="5372044"/>
            <a:ext cx="2714584" cy="80428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2B2428C-E751-878A-FDDE-1E8BD61EF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67" y="4799164"/>
            <a:ext cx="3120342" cy="2411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A1C123-DA92-EE27-68A6-5574C86A3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702" y="0"/>
            <a:ext cx="520429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FCCF7A-0D7D-CE89-89C9-95E9310DC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692" y="215079"/>
            <a:ext cx="4502150" cy="143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89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UPS: </a:t>
            </a:r>
            <a:r>
              <a:rPr lang="en-US" b="0" dirty="0"/>
              <a:t>Compton 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230"/>
            <a:ext cx="10515600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Last Mile </a:t>
            </a:r>
            <a:r>
              <a:rPr lang="en-US" i="1" u="sng" dirty="0"/>
              <a:t>inside</a:t>
            </a:r>
            <a:r>
              <a:rPr lang="en-US" dirty="0"/>
              <a:t> &amp; Middle Mile </a:t>
            </a:r>
            <a:r>
              <a:rPr lang="en-US" i="1" u="sng" dirty="0"/>
              <a:t>outside</a:t>
            </a:r>
            <a:r>
              <a:rPr lang="en-US" dirty="0"/>
              <a:t>: 1 CMS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3E1DB6-751A-B0B5-5669-E8341B9B58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71" y="4038390"/>
            <a:ext cx="5129780" cy="231796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2AC334-2E21-9B1F-FE1E-A3857C116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73" y="1627535"/>
            <a:ext cx="5124852" cy="2429933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605DEBEA-9E89-4F14-0C2E-692DA7A8BCFB}"/>
              </a:ext>
            </a:extLst>
          </p:cNvPr>
          <p:cNvSpPr txBox="1">
            <a:spLocks/>
          </p:cNvSpPr>
          <p:nvPr/>
        </p:nvSpPr>
        <p:spPr>
          <a:xfrm>
            <a:off x="5440525" y="1814066"/>
            <a:ext cx="6616009" cy="3607644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15 FCCC MT50e Package Cars: DC 30kW (15) delivering packages</a:t>
            </a:r>
          </a:p>
          <a:p>
            <a:r>
              <a:rPr lang="en-US" sz="2800" dirty="0"/>
              <a:t>10 Freightliner eCascadias: DC 120kW (1 now &amp; 3 soon) Inter-location movements</a:t>
            </a:r>
          </a:p>
          <a:p>
            <a:r>
              <a:rPr lang="en-US" sz="2800" dirty="0"/>
              <a:t>InCharge charge management system</a:t>
            </a:r>
          </a:p>
          <a:p>
            <a:r>
              <a:rPr lang="en-US" sz="2800" dirty="0"/>
              <a:t>AHJs delayed external 3 charger install, so single temporary system in place</a:t>
            </a:r>
          </a:p>
          <a:p>
            <a:r>
              <a:rPr lang="en-US" sz="2800" dirty="0"/>
              <a:t>Southern California Edison</a:t>
            </a:r>
          </a:p>
        </p:txBody>
      </p:sp>
      <p:sp>
        <p:nvSpPr>
          <p:cNvPr id="4" name="Date Placeholder 8">
            <a:extLst>
              <a:ext uri="{FF2B5EF4-FFF2-40B4-BE49-F238E27FC236}">
                <a16:creationId xmlns:a16="http://schemas.microsoft.com/office/drawing/2014/main" id="{CC7370C6-52FA-691B-7C25-F1738A1F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4085102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Penske: </a:t>
            </a:r>
            <a:r>
              <a:rPr lang="en-US" b="0" dirty="0"/>
              <a:t>Ontario 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956755"/>
            <a:ext cx="10515600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Multiple OEMs &amp; Chargers: </a:t>
            </a:r>
            <a:r>
              <a:rPr lang="en-US" i="1" u="sng" dirty="0"/>
              <a:t>INTEROPERABILITY</a:t>
            </a:r>
            <a:r>
              <a:rPr lang="en-US" dirty="0"/>
              <a:t>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AB1B6C-0A83-9DE0-3DFF-D46880847B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68" y="1589876"/>
            <a:ext cx="5190369" cy="2411419"/>
          </a:xfrm>
        </p:spPr>
      </p:pic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EFA19F54-56E2-9ED6-4212-C4812536B63D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624456" cy="4351339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Ford E-Transit</a:t>
            </a:r>
          </a:p>
          <a:p>
            <a:r>
              <a:rPr lang="en-US" sz="2800" dirty="0"/>
              <a:t>GM BrightDrop ZEVO 600</a:t>
            </a:r>
          </a:p>
          <a:p>
            <a:r>
              <a:rPr lang="en-US" sz="2800" dirty="0"/>
              <a:t>Navistar eMVs</a:t>
            </a:r>
          </a:p>
          <a:p>
            <a:r>
              <a:rPr lang="en-US" sz="2800" dirty="0"/>
              <a:t>Freightliner eCascadias</a:t>
            </a:r>
          </a:p>
          <a:p>
            <a:r>
              <a:rPr lang="en-US" sz="2800" dirty="0"/>
              <a:t>Chargers: </a:t>
            </a:r>
          </a:p>
          <a:p>
            <a:pPr lvl="1"/>
            <a:r>
              <a:rPr lang="en-US" sz="2400" dirty="0"/>
              <a:t>6 – Level 2 </a:t>
            </a:r>
          </a:p>
          <a:p>
            <a:pPr lvl="1"/>
            <a:r>
              <a:rPr lang="en-US" sz="2400" dirty="0"/>
              <a:t>2 – Portable 50kW</a:t>
            </a:r>
          </a:p>
          <a:p>
            <a:pPr lvl="1"/>
            <a:r>
              <a:rPr lang="en-US" sz="2400" dirty="0"/>
              <a:t>8 – Stationary 150kW</a:t>
            </a:r>
          </a:p>
          <a:p>
            <a:r>
              <a:rPr lang="en-US" sz="2800" dirty="0"/>
              <a:t>On-site Battery Storage: 800 kWh</a:t>
            </a:r>
          </a:p>
          <a:p>
            <a:r>
              <a:rPr lang="en-US" sz="2800" dirty="0"/>
              <a:t>Southern California Edison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38B253-5219-48A4-DA9B-293027C446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68" y="4001295"/>
            <a:ext cx="5190369" cy="2373760"/>
          </a:xfrm>
          <a:prstGeom prst="rect">
            <a:avLst/>
          </a:prstGeom>
        </p:spPr>
      </p:pic>
      <p:sp>
        <p:nvSpPr>
          <p:cNvPr id="7" name="Date Placeholder 8">
            <a:extLst>
              <a:ext uri="{FF2B5EF4-FFF2-40B4-BE49-F238E27FC236}">
                <a16:creationId xmlns:a16="http://schemas.microsoft.com/office/drawing/2014/main" id="{A84CCDC3-EBC4-886D-F7FE-F01EC0369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2904649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WattEV: </a:t>
            </a:r>
            <a:r>
              <a:rPr lang="en-US" b="0" dirty="0"/>
              <a:t>Long Beach 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5" y="865470"/>
            <a:ext cx="9568313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Charging Hub with Truck as a Service (&amp; CaaS)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5" y="6173788"/>
            <a:ext cx="57742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994AFC-3303-DEE0-C18C-EBC4A4A3D2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8407" y="3381882"/>
            <a:ext cx="7365158" cy="3330038"/>
          </a:xfrm>
        </p:spPr>
      </p:pic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973382A-13A7-01D3-C204-AE4760ABD865}"/>
              </a:ext>
            </a:extLst>
          </p:cNvPr>
          <p:cNvSpPr txBox="1">
            <a:spLocks/>
          </p:cNvSpPr>
          <p:nvPr/>
        </p:nvSpPr>
        <p:spPr>
          <a:xfrm>
            <a:off x="1029495" y="1442977"/>
            <a:ext cx="7969543" cy="21192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Nikola Tre BEV cab-over tractor</a:t>
            </a:r>
          </a:p>
          <a:p>
            <a:r>
              <a:rPr lang="en-US" sz="2800" dirty="0"/>
              <a:t>BYD 8TT cab-over tractor</a:t>
            </a:r>
          </a:p>
          <a:p>
            <a:r>
              <a:rPr lang="en-US" sz="2800" dirty="0"/>
              <a:t>Each dispenser charges 2 EVs simultaneously at</a:t>
            </a:r>
            <a:br>
              <a:rPr lang="en-US" sz="2800" dirty="0"/>
            </a:br>
            <a:r>
              <a:rPr lang="en-US" sz="2800" dirty="0"/>
              <a:t>180kW or individually at 360kW. 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7B283F6B-3638-2D01-E162-55BDDAC1DAA3}"/>
              </a:ext>
            </a:extLst>
          </p:cNvPr>
          <p:cNvSpPr txBox="1">
            <a:spLocks/>
          </p:cNvSpPr>
          <p:nvPr/>
        </p:nvSpPr>
        <p:spPr>
          <a:xfrm>
            <a:off x="8999038" y="3586050"/>
            <a:ext cx="2991687" cy="2053908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Ampcontrol CMS.</a:t>
            </a:r>
          </a:p>
          <a:p>
            <a:r>
              <a:rPr lang="en-US" sz="2800" dirty="0"/>
              <a:t>MCS on site! </a:t>
            </a:r>
          </a:p>
          <a:p>
            <a:r>
              <a:rPr lang="en-US" sz="2800" dirty="0"/>
              <a:t>SoCal Edison with 5 MW</a:t>
            </a:r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60243-488D-5F05-90E9-EFDB88B4F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038" y="1499047"/>
            <a:ext cx="2994037" cy="1759270"/>
          </a:xfrm>
          <a:prstGeom prst="rect">
            <a:avLst/>
          </a:prstGeom>
        </p:spPr>
      </p:pic>
      <p:sp>
        <p:nvSpPr>
          <p:cNvPr id="4" name="Date Placeholder 8">
            <a:extLst>
              <a:ext uri="{FF2B5EF4-FFF2-40B4-BE49-F238E27FC236}">
                <a16:creationId xmlns:a16="http://schemas.microsoft.com/office/drawing/2014/main" id="{42E32422-3088-8CCA-7A46-7FB2540D8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925" y="6346795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2412185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0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Performance Team: </a:t>
            </a:r>
            <a:r>
              <a:rPr lang="en-US" b="0" dirty="0"/>
              <a:t>Commerce 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230"/>
            <a:ext cx="10515600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Fast 100% EV Conversion in Short Haul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025213-1993-28B9-A474-1C5D535D94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067" y="3596614"/>
            <a:ext cx="3971903" cy="311157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956D47-28F9-07C8-1958-36EC70BC6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558" y="3596614"/>
            <a:ext cx="3776133" cy="3115652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50A4A1D9-69CF-9C59-86A9-1BB14BCBAEFC}"/>
              </a:ext>
            </a:extLst>
          </p:cNvPr>
          <p:cNvSpPr txBox="1">
            <a:spLocks/>
          </p:cNvSpPr>
          <p:nvPr/>
        </p:nvSpPr>
        <p:spPr>
          <a:xfrm>
            <a:off x="958029" y="1712989"/>
            <a:ext cx="10107904" cy="21192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16 Gen1 Volvo VNRs (~120 miles and 4 battery packs) </a:t>
            </a:r>
          </a:p>
          <a:p>
            <a:r>
              <a:rPr lang="en-US" sz="2800" dirty="0"/>
              <a:t>6 Gen2 Volvo VNRs (225 miles and 6 battery packs)</a:t>
            </a:r>
          </a:p>
          <a:p>
            <a:r>
              <a:rPr lang="en-US" sz="2800" dirty="0"/>
              <a:t>Chargers: </a:t>
            </a:r>
            <a:r>
              <a:rPr lang="pl-PL" sz="2800" dirty="0"/>
              <a:t>6 </a:t>
            </a:r>
            <a:r>
              <a:rPr lang="en-US" sz="2800" dirty="0"/>
              <a:t>x </a:t>
            </a:r>
            <a:r>
              <a:rPr lang="pl-PL" sz="2800" dirty="0"/>
              <a:t>150 kW modular and 8 </a:t>
            </a:r>
            <a:r>
              <a:rPr lang="en-US" sz="2800" dirty="0"/>
              <a:t>x </a:t>
            </a:r>
            <a:r>
              <a:rPr lang="pl-PL" sz="2800" dirty="0"/>
              <a:t>180 kW standalone</a:t>
            </a:r>
            <a:endParaRPr lang="en-US" sz="2800" dirty="0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D1780533-E029-F121-A312-212A34CF646E}"/>
              </a:ext>
            </a:extLst>
          </p:cNvPr>
          <p:cNvSpPr txBox="1">
            <a:spLocks/>
          </p:cNvSpPr>
          <p:nvPr/>
        </p:nvSpPr>
        <p:spPr>
          <a:xfrm>
            <a:off x="9500422" y="3645723"/>
            <a:ext cx="2369023" cy="2119200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Synop Charge Management System</a:t>
            </a:r>
          </a:p>
          <a:p>
            <a:r>
              <a:rPr lang="en-US" sz="2800" dirty="0"/>
              <a:t>SoCal Edison</a:t>
            </a:r>
          </a:p>
          <a:p>
            <a:endParaRPr lang="en-US" sz="2800" dirty="0"/>
          </a:p>
        </p:txBody>
      </p:sp>
      <p:sp>
        <p:nvSpPr>
          <p:cNvPr id="4" name="Date Placeholder 8">
            <a:extLst>
              <a:ext uri="{FF2B5EF4-FFF2-40B4-BE49-F238E27FC236}">
                <a16:creationId xmlns:a16="http://schemas.microsoft.com/office/drawing/2014/main" id="{25208A14-9DDE-21CF-807D-EB2611E5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5262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237935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OK Produce: </a:t>
            </a:r>
            <a:r>
              <a:rPr lang="en-US" b="0" dirty="0"/>
              <a:t>Fresno 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42" y="921302"/>
            <a:ext cx="10924589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Perishable Fruits and Vegetables: Uptime Paramount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14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9F5861F-73CF-3BA9-904A-CDA6DF509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0030" y="1822451"/>
            <a:ext cx="7249665" cy="2119200"/>
          </a:xfrm>
        </p:spPr>
        <p:txBody>
          <a:bodyPr/>
          <a:lstStyle/>
          <a:p>
            <a:r>
              <a:rPr lang="en-US" dirty="0"/>
              <a:t>Aggressive CEO due to air quality concerns</a:t>
            </a:r>
          </a:p>
          <a:p>
            <a:r>
              <a:rPr lang="en-US" dirty="0"/>
              <a:t>17 Freightliner eCascadias: DC 180 kW</a:t>
            </a:r>
          </a:p>
          <a:p>
            <a:r>
              <a:rPr lang="en-US" dirty="0"/>
              <a:t>3 Orange EV terminal tractors: AC 22 kW</a:t>
            </a:r>
          </a:p>
          <a:p>
            <a:r>
              <a:rPr lang="en-US" dirty="0"/>
              <a:t>4 MW Solar &amp; 150 kWh battery storage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7FE43-AF23-8477-835F-0FD7780C2A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65" y="1712991"/>
            <a:ext cx="3638079" cy="4197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10AC6A-30FF-9E58-6AB7-46AD709375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393" y="4027105"/>
            <a:ext cx="4826000" cy="2734883"/>
          </a:xfrm>
          <a:prstGeom prst="rect">
            <a:avLst/>
          </a:prstGeom>
        </p:spPr>
      </p:pic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58EB0C9-EFCE-1380-5E31-E3C53F82AF0D}"/>
              </a:ext>
            </a:extLst>
          </p:cNvPr>
          <p:cNvSpPr txBox="1">
            <a:spLocks/>
          </p:cNvSpPr>
          <p:nvPr/>
        </p:nvSpPr>
        <p:spPr>
          <a:xfrm>
            <a:off x="8517467" y="3937835"/>
            <a:ext cx="3195428" cy="21192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/>
              <a:t>bp pulse</a:t>
            </a:r>
            <a:r>
              <a:rPr lang="en-US" sz="2800" dirty="0"/>
              <a:t> Charge Management</a:t>
            </a:r>
          </a:p>
          <a:p>
            <a:r>
              <a:rPr lang="en-US" sz="2800" dirty="0"/>
              <a:t>Pacific Gas &amp; Electric</a:t>
            </a:r>
          </a:p>
          <a:p>
            <a:endParaRPr lang="en-US" sz="2800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65C8185-26B7-0099-E224-CEF61B5C5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733503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Pepsi: </a:t>
            </a:r>
            <a:r>
              <a:rPr lang="en-US" b="0" dirty="0"/>
              <a:t>Sacramento 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230"/>
            <a:ext cx="10515600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Long Haul &amp; City Delivery with Tesla Semis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15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D3A335-ED47-F459-F6D2-D98153AC58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584777"/>
            <a:ext cx="5181600" cy="2436600"/>
          </a:xfrm>
        </p:spPr>
      </p:pic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CC163DE1-FEF9-8FCE-3D42-E1B5112757F0}"/>
              </a:ext>
            </a:extLst>
          </p:cNvPr>
          <p:cNvSpPr txBox="1">
            <a:spLocks/>
          </p:cNvSpPr>
          <p:nvPr/>
        </p:nvSpPr>
        <p:spPr>
          <a:xfrm>
            <a:off x="2300298" y="4186926"/>
            <a:ext cx="6292716" cy="257175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21 Teslas (3 LH &amp; 18 City)</a:t>
            </a:r>
          </a:p>
          <a:p>
            <a:r>
              <a:rPr lang="en-US" sz="2800" dirty="0"/>
              <a:t>LH Beverages: 250-450 miles/day</a:t>
            </a:r>
          </a:p>
          <a:p>
            <a:r>
              <a:rPr lang="en-US" sz="2800" dirty="0"/>
              <a:t>City Beverages: &lt; 75 miles/day</a:t>
            </a:r>
          </a:p>
          <a:p>
            <a:r>
              <a:rPr lang="en-US" sz="2800" dirty="0"/>
              <a:t>4 Tesla 750 kW chargers</a:t>
            </a:r>
          </a:p>
          <a:p>
            <a:r>
              <a:rPr lang="en-US" sz="2800" dirty="0"/>
              <a:t>Sacramento Municipal Utility District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01279D-9D57-5EE8-EEDC-86D76FC408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8801" y="1584777"/>
            <a:ext cx="3383692" cy="4221144"/>
          </a:xfrm>
          <a:prstGeom prst="rect">
            <a:avLst/>
          </a:prstGeom>
        </p:spPr>
      </p:pic>
      <p:sp>
        <p:nvSpPr>
          <p:cNvPr id="7" name="Date Placeholder 8">
            <a:extLst>
              <a:ext uri="{FF2B5EF4-FFF2-40B4-BE49-F238E27FC236}">
                <a16:creationId xmlns:a16="http://schemas.microsoft.com/office/drawing/2014/main" id="{5B055ABC-2F49-281E-2F9D-81DAF11E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1472170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US Foods: </a:t>
            </a:r>
            <a:r>
              <a:rPr lang="en-US" b="0" dirty="0"/>
              <a:t>LaMirada 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230"/>
            <a:ext cx="10515600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Portable/Temporary Infrastructure Can Be First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93441CD0-8662-510D-FCEC-8D0EF7884A47}"/>
              </a:ext>
            </a:extLst>
          </p:cNvPr>
          <p:cNvSpPr txBox="1">
            <a:spLocks/>
          </p:cNvSpPr>
          <p:nvPr/>
        </p:nvSpPr>
        <p:spPr>
          <a:xfrm>
            <a:off x="2395480" y="1627535"/>
            <a:ext cx="3937000" cy="4995199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30 Freightliner eCascadias = ⁓$9M </a:t>
            </a:r>
          </a:p>
          <a:p>
            <a:r>
              <a:rPr lang="en-US" sz="2800" dirty="0"/>
              <a:t>Permitting delayed permanent charging, stranding assets</a:t>
            </a:r>
          </a:p>
          <a:p>
            <a:r>
              <a:rPr lang="en-US" sz="2800" dirty="0"/>
              <a:t>Portable chargers now: Tritium 75kW &amp; ChargePoint 62.5kW</a:t>
            </a:r>
          </a:p>
          <a:p>
            <a:r>
              <a:rPr lang="en-US" sz="2800" dirty="0"/>
              <a:t>Food &amp; beverage local delivery to hotels, restaurants, etc.</a:t>
            </a:r>
          </a:p>
          <a:p>
            <a:r>
              <a:rPr lang="en-US" sz="2800" dirty="0"/>
              <a:t>Southern Cal Edison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85F3B9-A54D-0847-341B-71D903AE09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3" y="1643435"/>
            <a:ext cx="2250960" cy="4269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858930-1250-BAF3-865B-1DB333B5AB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694" y="1627535"/>
            <a:ext cx="5746677" cy="4131424"/>
          </a:xfrm>
          <a:prstGeom prst="rect">
            <a:avLst/>
          </a:prstGeom>
        </p:spPr>
      </p:pic>
      <p:sp>
        <p:nvSpPr>
          <p:cNvPr id="5" name="Date Placeholder 8">
            <a:extLst>
              <a:ext uri="{FF2B5EF4-FFF2-40B4-BE49-F238E27FC236}">
                <a16:creationId xmlns:a16="http://schemas.microsoft.com/office/drawing/2014/main" id="{BD656435-C2D0-64DB-19D6-526D8BA83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2566462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Schneider: </a:t>
            </a:r>
            <a:r>
              <a:rPr lang="en-US" b="0" dirty="0"/>
              <a:t>S El Monte 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230"/>
            <a:ext cx="10515600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Fast 100% EV Conversion in Slip Seat Operation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9F5861F-73CF-3BA9-904A-CDA6DF509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24456" cy="3317875"/>
          </a:xfrm>
        </p:spPr>
        <p:txBody>
          <a:bodyPr/>
          <a:lstStyle/>
          <a:p>
            <a:r>
              <a:rPr lang="en-US" dirty="0"/>
              <a:t>82 Freightliner eCascadias </a:t>
            </a:r>
          </a:p>
          <a:p>
            <a:r>
              <a:rPr lang="en-US" dirty="0"/>
              <a:t>16 dual cable 350 kW chargers</a:t>
            </a:r>
          </a:p>
          <a:p>
            <a:r>
              <a:rPr lang="en-US" dirty="0"/>
              <a:t>Multi-shift operations (“slip seat”)</a:t>
            </a:r>
          </a:p>
          <a:p>
            <a:r>
              <a:rPr lang="en-US" dirty="0"/>
              <a:t>Multiple stop intermodal chassis drop and hook</a:t>
            </a:r>
          </a:p>
          <a:p>
            <a:r>
              <a:rPr lang="en-US" dirty="0"/>
              <a:t>5 MW from Southern Cal Edison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0CBEAAE7-238B-BC72-2569-5766BB39C2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66" y="1676071"/>
            <a:ext cx="5669079" cy="3958580"/>
          </a:xfrm>
          <a:prstGeom prst="rect">
            <a:avLst/>
          </a:prstGeom>
        </p:spPr>
      </p:pic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AF1FFBA3-5377-AF8A-3B70-D234616A8064}"/>
              </a:ext>
            </a:extLst>
          </p:cNvPr>
          <p:cNvSpPr txBox="1">
            <a:spLocks/>
          </p:cNvSpPr>
          <p:nvPr/>
        </p:nvSpPr>
        <p:spPr>
          <a:xfrm>
            <a:off x="2752406" y="5783619"/>
            <a:ext cx="5846309" cy="8405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NACFE estimate: up to </a:t>
            </a:r>
            <a:r>
              <a:rPr lang="en-US" b="1" dirty="0"/>
              <a:t>44 MWh per day </a:t>
            </a:r>
            <a:r>
              <a:rPr lang="en-US" dirty="0"/>
              <a:t>for the 82 trucks (charging all day long) </a:t>
            </a:r>
          </a:p>
        </p:txBody>
      </p:sp>
      <p:sp>
        <p:nvSpPr>
          <p:cNvPr id="5" name="Date Placeholder 8">
            <a:extLst>
              <a:ext uri="{FF2B5EF4-FFF2-40B4-BE49-F238E27FC236}">
                <a16:creationId xmlns:a16="http://schemas.microsoft.com/office/drawing/2014/main" id="{300309E2-1A50-9552-37E6-8301C908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1590731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585519" y="1"/>
            <a:ext cx="10606482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					  Metrics</a:t>
            </a:r>
            <a:endParaRPr lang="en-US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38275"/>
            <a:ext cx="5724087" cy="39528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A1F2A"/>
                </a:solidFill>
              </a:rPr>
              <a:t>DATA at </a:t>
            </a:r>
            <a:r>
              <a:rPr lang="en-US" b="1" dirty="0">
                <a:solidFill>
                  <a:srgbClr val="A81C2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RunOnLess.com</a:t>
            </a:r>
            <a:r>
              <a:rPr lang="en-US" b="1" dirty="0">
                <a:solidFill>
                  <a:srgbClr val="AA1F2A"/>
                </a:solidFill>
              </a:rPr>
              <a:t>!</a:t>
            </a:r>
            <a:br>
              <a:rPr lang="en-US" b="1" dirty="0">
                <a:solidFill>
                  <a:srgbClr val="AA1F2A"/>
                </a:solidFill>
              </a:rPr>
            </a:br>
            <a:br>
              <a:rPr lang="en-US" b="1" dirty="0">
                <a:solidFill>
                  <a:srgbClr val="AA1F2A"/>
                </a:solidFill>
              </a:rPr>
            </a:br>
            <a:r>
              <a:rPr lang="en-US" sz="3600" u="sng" dirty="0"/>
              <a:t>Select:</a:t>
            </a:r>
            <a:br>
              <a:rPr lang="en-US" sz="3600" dirty="0"/>
            </a:br>
            <a:r>
              <a:rPr lang="en-US" sz="3600" dirty="0"/>
              <a:t>1) Fleet</a:t>
            </a:r>
            <a:br>
              <a:rPr lang="en-US" sz="3600" dirty="0"/>
            </a:br>
            <a:r>
              <a:rPr lang="en-US" sz="3600" dirty="0"/>
              <a:t>2) Truck</a:t>
            </a:r>
            <a:br>
              <a:rPr lang="en-US" sz="3600" dirty="0"/>
            </a:br>
            <a:r>
              <a:rPr lang="en-US" sz="3600" dirty="0"/>
              <a:t>3) Day</a:t>
            </a:r>
            <a:br>
              <a:rPr lang="en-US" sz="3600" dirty="0"/>
            </a:br>
            <a:r>
              <a:rPr lang="en-US" sz="3600" dirty="0"/>
              <a:t>4) Units of Measure</a:t>
            </a:r>
            <a:endParaRPr lang="en-US" b="1" dirty="0">
              <a:solidFill>
                <a:srgbClr val="AA1F2A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18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678B5A-9A6F-4AAD-A14C-12A33FE2CE97}"/>
              </a:ext>
            </a:extLst>
          </p:cNvPr>
          <p:cNvSpPr txBox="1"/>
          <p:nvPr/>
        </p:nvSpPr>
        <p:spPr>
          <a:xfrm>
            <a:off x="585845" y="6400413"/>
            <a:ext cx="14526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August 2023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79C8F7-E3AD-9619-9ECF-EA061A131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93453" cy="684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35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ADEF13-7911-E1A6-6414-D478D734FB30}"/>
              </a:ext>
            </a:extLst>
          </p:cNvPr>
          <p:cNvSpPr txBox="1"/>
          <p:nvPr/>
        </p:nvSpPr>
        <p:spPr>
          <a:xfrm>
            <a:off x="0" y="-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 RoL-E DEPOT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59E1E2B7-6C9C-B506-7E38-BC7ED7D86734}"/>
              </a:ext>
            </a:extLst>
          </p:cNvPr>
          <p:cNvSpPr/>
          <p:nvPr/>
        </p:nvSpPr>
        <p:spPr>
          <a:xfrm>
            <a:off x="10654019" y="-7544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F91B59C2-D39D-72F4-F208-69F64D09BDCF}"/>
              </a:ext>
            </a:extLst>
          </p:cNvPr>
          <p:cNvSpPr/>
          <p:nvPr/>
        </p:nvSpPr>
        <p:spPr>
          <a:xfrm>
            <a:off x="11137399" y="1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70774-ADED-5190-F22F-469859EA41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6231" y="0"/>
            <a:ext cx="6765769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E81D699-91E4-05E7-5F5E-6FD86DAAB120}"/>
              </a:ext>
            </a:extLst>
          </p:cNvPr>
          <p:cNvSpPr txBox="1">
            <a:spLocks/>
          </p:cNvSpPr>
          <p:nvPr/>
        </p:nvSpPr>
        <p:spPr>
          <a:xfrm>
            <a:off x="508000" y="1242554"/>
            <a:ext cx="4521201" cy="49257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Penske Day 2 eTransit </a:t>
            </a:r>
          </a:p>
          <a:p>
            <a:r>
              <a:rPr lang="en-US" b="1" dirty="0"/>
              <a:t>184 miles in a single shift</a:t>
            </a:r>
          </a:p>
          <a:p>
            <a:r>
              <a:rPr lang="en-US" dirty="0"/>
              <a:t>54 deliveries</a:t>
            </a:r>
          </a:p>
          <a:p>
            <a:r>
              <a:rPr lang="en-US" dirty="0">
                <a:solidFill>
                  <a:srgbClr val="00B050"/>
                </a:solidFill>
              </a:rPr>
              <a:t>Fully charged with another charge middle of the day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 lot of regenerative braking</a:t>
            </a:r>
          </a:p>
          <a:p>
            <a:r>
              <a:rPr lang="en-US" dirty="0">
                <a:solidFill>
                  <a:srgbClr val="7030A0"/>
                </a:solidFill>
              </a:rPr>
              <a:t>41% of miles under 50 MPH 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D9AFFE-86BA-73B4-E02A-6705DAF0C389}"/>
              </a:ext>
            </a:extLst>
          </p:cNvPr>
          <p:cNvSpPr/>
          <p:nvPr/>
        </p:nvSpPr>
        <p:spPr>
          <a:xfrm>
            <a:off x="6547850" y="2701984"/>
            <a:ext cx="533399" cy="9144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AFD20D-D1A1-ED23-C3BE-D38945278F9B}"/>
              </a:ext>
            </a:extLst>
          </p:cNvPr>
          <p:cNvSpPr/>
          <p:nvPr/>
        </p:nvSpPr>
        <p:spPr>
          <a:xfrm>
            <a:off x="11033185" y="4340123"/>
            <a:ext cx="950881" cy="9144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82D2E6-8475-0E35-C079-07BE7436377C}"/>
              </a:ext>
            </a:extLst>
          </p:cNvPr>
          <p:cNvSpPr/>
          <p:nvPr/>
        </p:nvSpPr>
        <p:spPr>
          <a:xfrm>
            <a:off x="7810983" y="6251128"/>
            <a:ext cx="1539493" cy="474133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314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671BCDA-7EE7-4282-87CE-2323CB2949ED}"/>
              </a:ext>
            </a:extLst>
          </p:cNvPr>
          <p:cNvSpPr/>
          <p:nvPr/>
        </p:nvSpPr>
        <p:spPr>
          <a:xfrm>
            <a:off x="976197" y="772279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163C6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E62EF-1886-469C-8C7C-D4CA8CC44F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811" y="3448978"/>
            <a:ext cx="2598827" cy="1261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5E04F-5123-414C-94C2-2920DB6206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9287" y="3448977"/>
            <a:ext cx="2598827" cy="12577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942358-4172-4278-98F7-5FEBF6E625C9}"/>
              </a:ext>
            </a:extLst>
          </p:cNvPr>
          <p:cNvSpPr/>
          <p:nvPr/>
        </p:nvSpPr>
        <p:spPr>
          <a:xfrm>
            <a:off x="6713981" y="786231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789DE7-1DAB-413F-9DC3-B07D34A97F7B}"/>
              </a:ext>
            </a:extLst>
          </p:cNvPr>
          <p:cNvSpPr/>
          <p:nvPr/>
        </p:nvSpPr>
        <p:spPr>
          <a:xfrm>
            <a:off x="3711909" y="798536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A11C2D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476D5E-3230-47F8-A0E5-0EEDC572AD93}"/>
              </a:ext>
            </a:extLst>
          </p:cNvPr>
          <p:cNvSpPr txBox="1"/>
          <p:nvPr/>
        </p:nvSpPr>
        <p:spPr>
          <a:xfrm>
            <a:off x="1073058" y="4895021"/>
            <a:ext cx="1446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Long Haul</a:t>
            </a:r>
          </a:p>
          <a:p>
            <a:pPr algn="ctr"/>
            <a:r>
              <a:rPr lang="en-US" sz="2400" dirty="0"/>
              <a:t>7 Fleets</a:t>
            </a:r>
          </a:p>
          <a:p>
            <a:pPr algn="ctr"/>
            <a:r>
              <a:rPr lang="en-US" sz="2400" dirty="0"/>
              <a:t>10.1 MPG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D4F99D-929B-410E-8C60-EE46BF7E2481}"/>
              </a:ext>
            </a:extLst>
          </p:cNvPr>
          <p:cNvSpPr txBox="1"/>
          <p:nvPr/>
        </p:nvSpPr>
        <p:spPr>
          <a:xfrm>
            <a:off x="3834538" y="4878219"/>
            <a:ext cx="1943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Regional Haul</a:t>
            </a:r>
          </a:p>
          <a:p>
            <a:pPr algn="ctr"/>
            <a:r>
              <a:rPr lang="en-US" sz="2400" dirty="0"/>
              <a:t>10 Fleets</a:t>
            </a:r>
          </a:p>
          <a:p>
            <a:pPr algn="ctr"/>
            <a:r>
              <a:rPr lang="en-US" sz="2400" dirty="0"/>
              <a:t>8.3 MPG</a:t>
            </a:r>
          </a:p>
        </p:txBody>
      </p:sp>
      <p:pic>
        <p:nvPicPr>
          <p:cNvPr id="25" name="Picture 24">
            <a:hlinkClick r:id="rId4"/>
            <a:extLst>
              <a:ext uri="{FF2B5EF4-FFF2-40B4-BE49-F238E27FC236}">
                <a16:creationId xmlns:a16="http://schemas.microsoft.com/office/drawing/2014/main" id="{6A602887-7D99-4468-93B9-98F3F8103B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728" y="1666741"/>
            <a:ext cx="2877296" cy="169934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2C2F1B59-4B8D-4ED7-8E80-858F1ACAAA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81" y="1744396"/>
            <a:ext cx="2525903" cy="14904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1FB9F5-5679-4460-8C87-9AED4DB0E36A}"/>
              </a:ext>
            </a:extLst>
          </p:cNvPr>
          <p:cNvSpPr txBox="1"/>
          <p:nvPr/>
        </p:nvSpPr>
        <p:spPr>
          <a:xfrm>
            <a:off x="6604574" y="4820283"/>
            <a:ext cx="2002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All BEVs</a:t>
            </a:r>
          </a:p>
          <a:p>
            <a:pPr algn="ctr"/>
            <a:r>
              <a:rPr lang="en-US" sz="2400" dirty="0"/>
              <a:t>13 Fleets</a:t>
            </a:r>
          </a:p>
          <a:p>
            <a:pPr algn="ctr"/>
            <a:r>
              <a:rPr lang="en-US" sz="2400" dirty="0"/>
              <a:t>EV Truck Pilots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9AB354-CDF0-435F-A43A-FA812FE88E5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5481" y="6285749"/>
            <a:ext cx="1569204" cy="523705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D827464-3C69-4458-BBD7-02AB7E023CE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885" y="1652064"/>
            <a:ext cx="2877297" cy="16994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66F601-CC69-4B21-A4B0-3E12F2297C1B}"/>
              </a:ext>
            </a:extLst>
          </p:cNvPr>
          <p:cNvSpPr txBox="1"/>
          <p:nvPr/>
        </p:nvSpPr>
        <p:spPr>
          <a:xfrm>
            <a:off x="0" y="-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Run on Less - “Best of the Best”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0DFC90F1-61EB-4EDE-A2F2-D749A9EE196D}"/>
              </a:ext>
            </a:extLst>
          </p:cNvPr>
          <p:cNvSpPr/>
          <p:nvPr/>
        </p:nvSpPr>
        <p:spPr>
          <a:xfrm>
            <a:off x="10654019" y="-7544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6332317-80EA-480A-BCC4-A09EE71AAB20}"/>
              </a:ext>
            </a:extLst>
          </p:cNvPr>
          <p:cNvSpPr/>
          <p:nvPr/>
        </p:nvSpPr>
        <p:spPr>
          <a:xfrm>
            <a:off x="11137399" y="1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outdoor, person, street, people&#10;&#10;Description automatically generated">
            <a:extLst>
              <a:ext uri="{FF2B5EF4-FFF2-40B4-BE49-F238E27FC236}">
                <a16:creationId xmlns:a16="http://schemas.microsoft.com/office/drawing/2014/main" id="{48E33154-CFA7-4122-9356-8241EB38AD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020" y="3459257"/>
            <a:ext cx="2595843" cy="1241097"/>
          </a:xfrm>
          <a:prstGeom prst="rect">
            <a:avLst/>
          </a:prstGeom>
        </p:spPr>
      </p:pic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1284D27C-168D-4800-B8C5-1360DFF44FD2}"/>
              </a:ext>
            </a:extLst>
          </p:cNvPr>
          <p:cNvSpPr txBox="1">
            <a:spLocks/>
          </p:cNvSpPr>
          <p:nvPr/>
        </p:nvSpPr>
        <p:spPr>
          <a:xfrm>
            <a:off x="11361674" y="6356350"/>
            <a:ext cx="407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8315D-B292-084B-A03A-DDAE1D1E687B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F40335-3226-C62A-5016-17360CCBA198}"/>
              </a:ext>
            </a:extLst>
          </p:cNvPr>
          <p:cNvSpPr/>
          <p:nvPr/>
        </p:nvSpPr>
        <p:spPr>
          <a:xfrm>
            <a:off x="9376190" y="772409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2023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EFB5EE1-BFBC-93CD-943F-534C4B7CB12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826" y="1559861"/>
            <a:ext cx="3120439" cy="24112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0326F-7B29-41AB-AB1E-030FD1D34EC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9824" y="3448978"/>
            <a:ext cx="2297448" cy="13009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ECAED6-33D4-D2EC-0C50-A29176D380B6}"/>
              </a:ext>
            </a:extLst>
          </p:cNvPr>
          <p:cNvSpPr txBox="1"/>
          <p:nvPr/>
        </p:nvSpPr>
        <p:spPr>
          <a:xfrm>
            <a:off x="9244106" y="4838571"/>
            <a:ext cx="1905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BEV Depots</a:t>
            </a:r>
          </a:p>
          <a:p>
            <a:pPr algn="ctr"/>
            <a:r>
              <a:rPr lang="en-US" sz="2400" dirty="0"/>
              <a:t>10 Depots</a:t>
            </a:r>
          </a:p>
          <a:p>
            <a:pPr algn="ctr"/>
            <a:r>
              <a:rPr lang="en-US" sz="2400" dirty="0"/>
              <a:t>Infrastructure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01456-0A08-4E93-41D7-3A0174E2F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2023</a:t>
            </a:r>
          </a:p>
        </p:txBody>
      </p:sp>
    </p:spTree>
    <p:extLst>
      <p:ext uri="{BB962C8B-B14F-4D97-AF65-F5344CB8AC3E}">
        <p14:creationId xmlns:p14="http://schemas.microsoft.com/office/powerpoint/2010/main" val="276088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ADEF13-7911-E1A6-6414-D478D734FB30}"/>
              </a:ext>
            </a:extLst>
          </p:cNvPr>
          <p:cNvSpPr txBox="1"/>
          <p:nvPr/>
        </p:nvSpPr>
        <p:spPr>
          <a:xfrm>
            <a:off x="0" y="-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New RH Metrics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59E1E2B7-6C9C-B506-7E38-BC7ED7D86734}"/>
              </a:ext>
            </a:extLst>
          </p:cNvPr>
          <p:cNvSpPr/>
          <p:nvPr/>
        </p:nvSpPr>
        <p:spPr>
          <a:xfrm>
            <a:off x="10654019" y="-7544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F91B59C2-D39D-72F4-F208-69F64D09BDCF}"/>
              </a:ext>
            </a:extLst>
          </p:cNvPr>
          <p:cNvSpPr/>
          <p:nvPr/>
        </p:nvSpPr>
        <p:spPr>
          <a:xfrm>
            <a:off x="11137399" y="1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B8E880B-E883-D22B-6247-EAFFCD557582}"/>
              </a:ext>
            </a:extLst>
          </p:cNvPr>
          <p:cNvSpPr txBox="1">
            <a:spLocks/>
          </p:cNvSpPr>
          <p:nvPr/>
        </p:nvSpPr>
        <p:spPr>
          <a:xfrm>
            <a:off x="380999" y="931915"/>
            <a:ext cx="4504510" cy="5503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Tesla Semi at Pepsi</a:t>
            </a:r>
          </a:p>
          <a:p>
            <a:r>
              <a:rPr lang="en-US" dirty="0"/>
              <a:t>Sacramento CA depot</a:t>
            </a:r>
          </a:p>
          <a:p>
            <a:r>
              <a:rPr lang="en-US" dirty="0"/>
              <a:t>1076 miles (1,732 kilometers) in 24 hours</a:t>
            </a:r>
          </a:p>
          <a:p>
            <a:r>
              <a:rPr lang="en-US" dirty="0"/>
              <a:t>5 deliveries</a:t>
            </a:r>
          </a:p>
          <a:p>
            <a:r>
              <a:rPr lang="en-US" dirty="0">
                <a:solidFill>
                  <a:srgbClr val="00B050"/>
                </a:solidFill>
              </a:rPr>
              <a:t>Three charging sessions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Some regenerative braking</a:t>
            </a:r>
          </a:p>
          <a:p>
            <a:r>
              <a:rPr lang="en-US" dirty="0">
                <a:solidFill>
                  <a:srgbClr val="7030A0"/>
                </a:solidFill>
              </a:rPr>
              <a:t>Most of the day above 50 MPH = 80.5 KPH                 (55 MPH/88.5 KPH speed limit in California)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027D45-44BA-8CF6-393C-7E87D267E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023" y="0"/>
            <a:ext cx="699497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9ECDCC-450B-6B40-54CF-E14AA405F6BF}"/>
              </a:ext>
            </a:extLst>
          </p:cNvPr>
          <p:cNvSpPr/>
          <p:nvPr/>
        </p:nvSpPr>
        <p:spPr>
          <a:xfrm>
            <a:off x="11428023" y="4452983"/>
            <a:ext cx="635000" cy="6858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DB6248-F64C-1F5C-76BB-D6C692A7F592}"/>
              </a:ext>
            </a:extLst>
          </p:cNvPr>
          <p:cNvSpPr/>
          <p:nvPr/>
        </p:nvSpPr>
        <p:spPr>
          <a:xfrm>
            <a:off x="9172992" y="6324601"/>
            <a:ext cx="495119" cy="35560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32F1C4-D0AB-3D4F-345E-540F4964A23D}"/>
              </a:ext>
            </a:extLst>
          </p:cNvPr>
          <p:cNvSpPr/>
          <p:nvPr/>
        </p:nvSpPr>
        <p:spPr>
          <a:xfrm>
            <a:off x="6760656" y="2637457"/>
            <a:ext cx="247650" cy="90695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E7F649-626C-7639-F4B7-C8A577EE4A27}"/>
              </a:ext>
            </a:extLst>
          </p:cNvPr>
          <p:cNvSpPr/>
          <p:nvPr/>
        </p:nvSpPr>
        <p:spPr>
          <a:xfrm>
            <a:off x="6245619" y="2987137"/>
            <a:ext cx="247650" cy="55727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2E6967-39B1-AC3C-A96D-B72C2D191679}"/>
              </a:ext>
            </a:extLst>
          </p:cNvPr>
          <p:cNvSpPr/>
          <p:nvPr/>
        </p:nvSpPr>
        <p:spPr>
          <a:xfrm>
            <a:off x="7698755" y="2858615"/>
            <a:ext cx="247650" cy="6858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8">
            <a:extLst>
              <a:ext uri="{FF2B5EF4-FFF2-40B4-BE49-F238E27FC236}">
                <a16:creationId xmlns:a16="http://schemas.microsoft.com/office/drawing/2014/main" id="{50C857D8-17CC-58F1-9BF3-6CFE3BDD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2640432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969EC4-B321-41B2-8936-80FFA4E269F5}"/>
              </a:ext>
            </a:extLst>
          </p:cNvPr>
          <p:cNvSpPr txBox="1"/>
          <p:nvPr/>
        </p:nvSpPr>
        <p:spPr>
          <a:xfrm>
            <a:off x="0" y="-17420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RoL-E DEPOT Next Steps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E7B15DC-ECF2-4FEC-8381-5D4BA1CE23E8}"/>
              </a:ext>
            </a:extLst>
          </p:cNvPr>
          <p:cNvSpPr/>
          <p:nvPr/>
        </p:nvSpPr>
        <p:spPr>
          <a:xfrm>
            <a:off x="10633895" y="-33672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4937D41-316D-442D-8D5A-F9E1AD50AC82}"/>
              </a:ext>
            </a:extLst>
          </p:cNvPr>
          <p:cNvSpPr/>
          <p:nvPr/>
        </p:nvSpPr>
        <p:spPr>
          <a:xfrm>
            <a:off x="11117275" y="-26127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E86BD55-344E-450C-BEE4-F8178747D57B}"/>
              </a:ext>
            </a:extLst>
          </p:cNvPr>
          <p:cNvSpPr txBox="1">
            <a:spLocks/>
          </p:cNvSpPr>
          <p:nvPr/>
        </p:nvSpPr>
        <p:spPr>
          <a:xfrm>
            <a:off x="11361674" y="6356350"/>
            <a:ext cx="407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8315D-B292-084B-A03A-DDAE1D1E687B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49106-7124-B0C1-180B-16DF867A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0" y="998241"/>
            <a:ext cx="4961873" cy="5723234"/>
          </a:xfrm>
        </p:spPr>
        <p:txBody>
          <a:bodyPr>
            <a:normAutofit/>
          </a:bodyPr>
          <a:lstStyle/>
          <a:p>
            <a:r>
              <a:rPr lang="en-US" sz="3500" dirty="0">
                <a:hlinkClick r:id="rId2"/>
              </a:rPr>
              <a:t>Data</a:t>
            </a:r>
            <a:r>
              <a:rPr lang="en-US" sz="3500" dirty="0"/>
              <a:t> analysis including a data workshop</a:t>
            </a:r>
          </a:p>
          <a:p>
            <a:r>
              <a:rPr lang="en-US" sz="3500" dirty="0"/>
              <a:t>Additional questions for the fleets/utilities</a:t>
            </a:r>
          </a:p>
          <a:p>
            <a:r>
              <a:rPr lang="en-US" sz="3500" dirty="0"/>
              <a:t>Writing reports based on data and direct learnings from the 10 depots</a:t>
            </a:r>
          </a:p>
          <a:p>
            <a:r>
              <a:rPr lang="en-US" sz="3500" dirty="0"/>
              <a:t>Increased presentations and workshops, especially in Canada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D59E8-6A14-6236-1EB5-86B2BC248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890" y="6282881"/>
            <a:ext cx="1402516" cy="468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E90BB-BD24-1FC3-6187-FCFDF6036D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150" y="1245476"/>
            <a:ext cx="7034850" cy="42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95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024811-5F3B-42CD-95D9-FC7D7FFA0D4F}"/>
              </a:ext>
            </a:extLst>
          </p:cNvPr>
          <p:cNvSpPr/>
          <p:nvPr/>
        </p:nvSpPr>
        <p:spPr>
          <a:xfrm>
            <a:off x="0" y="1"/>
            <a:ext cx="12192000" cy="830675"/>
          </a:xfrm>
          <a:prstGeom prst="rect">
            <a:avLst/>
          </a:prstGeom>
          <a:solidFill>
            <a:srgbClr val="173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b="1" dirty="0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rPr>
              <a:t>DEPOTS Electric Truck Bootcamp</a:t>
            </a:r>
            <a:endParaRPr lang="en-US" sz="3800" b="1" dirty="0">
              <a:solidFill>
                <a:srgbClr val="DEAA3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D74A12E-D314-4227-B13F-88CF2B3FF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619" y="1041496"/>
            <a:ext cx="11033760" cy="4906299"/>
          </a:xfrm>
        </p:spPr>
        <p:txBody>
          <a:bodyPr>
            <a:noAutofit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Practices for Utility-Fleet Relationships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Grants and Incentives for the Trucks and Infrastructure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 Truck Developments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Faster Charging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—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Opportunities and Challenges at 350KW and higher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 to Extend BEV Range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(via charging technologies)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Electricity Resiliency and Availability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(microgrids, renewable energy…)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and Future Regulations for Zero Emission Trucks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Managed Charging to Improve Availability, Cost and Range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Scaling Charging Infrastructure Equipment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 Depot Site Planning and Construction</a:t>
            </a:r>
            <a:endParaRPr lang="en-US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F54F92-D608-4045-B298-A11C5042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1688" y="6356349"/>
            <a:ext cx="27432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F2BD1E-CEBD-4FDC-91E3-5C3D8FF2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383C790-17E4-4425-B8DA-6045FFCE067D}"/>
              </a:ext>
            </a:extLst>
          </p:cNvPr>
          <p:cNvSpPr/>
          <p:nvPr/>
        </p:nvSpPr>
        <p:spPr>
          <a:xfrm>
            <a:off x="10654020" y="2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9FC38AB-EAB1-499F-B537-FFCBFCD95D84}"/>
              </a:ext>
            </a:extLst>
          </p:cNvPr>
          <p:cNvSpPr/>
          <p:nvPr/>
        </p:nvSpPr>
        <p:spPr>
          <a:xfrm>
            <a:off x="11137400" y="8391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506D5AEE-6D10-4F6B-BCF6-99C7235FBAD0">
            <a:extLst>
              <a:ext uri="{FF2B5EF4-FFF2-40B4-BE49-F238E27FC236}">
                <a16:creationId xmlns:a16="http://schemas.microsoft.com/office/drawing/2014/main" id="{5A8BC2E7-9A26-2F3C-B165-C8D456A73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7223" y="967871"/>
            <a:ext cx="2785147" cy="16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327762-760A-6F98-5F42-4BA453740D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1" y="4108054"/>
            <a:ext cx="3382475" cy="2613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3343C-5EA5-C2BF-C4AE-2A72F74197FA}"/>
              </a:ext>
            </a:extLst>
          </p:cNvPr>
          <p:cNvSpPr txBox="1"/>
          <p:nvPr/>
        </p:nvSpPr>
        <p:spPr>
          <a:xfrm>
            <a:off x="2598062" y="5811138"/>
            <a:ext cx="570111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i="1" dirty="0">
                <a:solidFill>
                  <a:srgbClr val="6D8159"/>
                </a:solidFill>
              </a:rPr>
              <a:t>Available at RunOnLess.com – click on </a:t>
            </a:r>
            <a:r>
              <a:rPr lang="en-US" sz="2133" b="1" i="1" dirty="0">
                <a:solidFill>
                  <a:srgbClr val="013051"/>
                </a:solidFill>
                <a:hlinkClick r:id="rId4"/>
              </a:rPr>
              <a:t>Bootcamp</a:t>
            </a:r>
            <a:endParaRPr lang="en-US" sz="2133" b="1" i="1" dirty="0">
              <a:solidFill>
                <a:srgbClr val="013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36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CE0E5F-3452-8CC1-B4F6-B60A6C3AF54B}"/>
              </a:ext>
            </a:extLst>
          </p:cNvPr>
          <p:cNvSpPr/>
          <p:nvPr/>
        </p:nvSpPr>
        <p:spPr>
          <a:xfrm>
            <a:off x="0" y="0"/>
            <a:ext cx="12282616" cy="69197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56AF625-80CE-12EC-317F-A1AAB19FC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5380" y="0"/>
            <a:ext cx="976122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651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CE0E5F-3452-8CC1-B4F6-B60A6C3AF54B}"/>
              </a:ext>
            </a:extLst>
          </p:cNvPr>
          <p:cNvSpPr/>
          <p:nvPr/>
        </p:nvSpPr>
        <p:spPr>
          <a:xfrm>
            <a:off x="0" y="0"/>
            <a:ext cx="12282616" cy="69197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6A35361-A41A-B127-94FB-6490B9A1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270" y="0"/>
            <a:ext cx="9752330" cy="696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832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New Playing Field for Electrification</a:t>
            </a:r>
            <a:endParaRPr lang="en-US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25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678B5A-9A6F-4AAD-A14C-12A33FE2CE97}"/>
              </a:ext>
            </a:extLst>
          </p:cNvPr>
          <p:cNvSpPr txBox="1"/>
          <p:nvPr/>
        </p:nvSpPr>
        <p:spPr>
          <a:xfrm>
            <a:off x="585845" y="6400413"/>
            <a:ext cx="14526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December 2023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D0960E-C6A0-74DF-9392-56DB8E430281}"/>
              </a:ext>
            </a:extLst>
          </p:cNvPr>
          <p:cNvSpPr/>
          <p:nvPr/>
        </p:nvSpPr>
        <p:spPr>
          <a:xfrm>
            <a:off x="6367244" y="3981456"/>
            <a:ext cx="1451295" cy="6896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Fleet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F69F50-E1CB-E400-E381-C1185D999BD7}"/>
              </a:ext>
            </a:extLst>
          </p:cNvPr>
          <p:cNvSpPr/>
          <p:nvPr/>
        </p:nvSpPr>
        <p:spPr>
          <a:xfrm>
            <a:off x="4451757" y="3981455"/>
            <a:ext cx="1571538" cy="68965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Dealership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653316-D5DD-E8EB-4D39-EEB93D1F4962}"/>
              </a:ext>
            </a:extLst>
          </p:cNvPr>
          <p:cNvSpPr/>
          <p:nvPr/>
        </p:nvSpPr>
        <p:spPr>
          <a:xfrm>
            <a:off x="6509855" y="2086411"/>
            <a:ext cx="1451295" cy="6896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Utility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15D92F-2A68-425F-DA36-1B842376FB9E}"/>
              </a:ext>
            </a:extLst>
          </p:cNvPr>
          <p:cNvSpPr/>
          <p:nvPr/>
        </p:nvSpPr>
        <p:spPr>
          <a:xfrm>
            <a:off x="2525085" y="2952505"/>
            <a:ext cx="1451295" cy="6896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EVSE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7C0E9D-5835-FE6A-3B40-59A909A88889}"/>
              </a:ext>
            </a:extLst>
          </p:cNvPr>
          <p:cNvSpPr/>
          <p:nvPr/>
        </p:nvSpPr>
        <p:spPr>
          <a:xfrm>
            <a:off x="4511878" y="4860382"/>
            <a:ext cx="1451295" cy="7539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Body Builder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D2BA2B-B867-23D5-62B9-2CD391D52455}"/>
              </a:ext>
            </a:extLst>
          </p:cNvPr>
          <p:cNvSpPr/>
          <p:nvPr/>
        </p:nvSpPr>
        <p:spPr>
          <a:xfrm>
            <a:off x="2529978" y="3981455"/>
            <a:ext cx="1451295" cy="6896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OEM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B7C6DC-F17F-B031-F80A-177770474BB0}"/>
              </a:ext>
            </a:extLst>
          </p:cNvPr>
          <p:cNvSpPr/>
          <p:nvPr/>
        </p:nvSpPr>
        <p:spPr>
          <a:xfrm>
            <a:off x="4123025" y="2976846"/>
            <a:ext cx="4523065" cy="68248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Authority(s) Having Jurisdiction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02D659-F5D4-6BE0-AF92-F2E856FADD4A}"/>
              </a:ext>
            </a:extLst>
          </p:cNvPr>
          <p:cNvSpPr/>
          <p:nvPr/>
        </p:nvSpPr>
        <p:spPr>
          <a:xfrm>
            <a:off x="2525085" y="2086410"/>
            <a:ext cx="3742888" cy="6896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Design &amp; Construction (EPC)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EEF0DC-C897-F6C5-4DF9-602AD2F70BCE}"/>
              </a:ext>
            </a:extLst>
          </p:cNvPr>
          <p:cNvSpPr/>
          <p:nvPr/>
        </p:nvSpPr>
        <p:spPr>
          <a:xfrm>
            <a:off x="4511877" y="5803625"/>
            <a:ext cx="1451295" cy="7539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Key Suppliers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5ABB5E-EEB6-01CA-FEC2-C76497F470B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451762" y="3791825"/>
            <a:ext cx="8546205" cy="0"/>
          </a:xfrm>
          <a:prstGeom prst="line">
            <a:avLst/>
          </a:prstGeom>
          <a:ln w="254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3FED408-29E6-3B4A-C598-1A3B3059FEAB}"/>
              </a:ext>
            </a:extLst>
          </p:cNvPr>
          <p:cNvSpPr/>
          <p:nvPr/>
        </p:nvSpPr>
        <p:spPr>
          <a:xfrm>
            <a:off x="4396529" y="1243643"/>
            <a:ext cx="4395831" cy="6896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Utility Regulatory Commission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CE3423-0395-733A-2C84-1D9F9D663200}"/>
              </a:ext>
            </a:extLst>
          </p:cNvPr>
          <p:cNvSpPr/>
          <p:nvPr/>
        </p:nvSpPr>
        <p:spPr>
          <a:xfrm>
            <a:off x="8776895" y="3659333"/>
            <a:ext cx="1688983" cy="10017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Fleet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Landlords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BC17B9-1B59-03E4-745E-A5420D2C0300}"/>
              </a:ext>
            </a:extLst>
          </p:cNvPr>
          <p:cNvSpPr/>
          <p:nvPr/>
        </p:nvSpPr>
        <p:spPr>
          <a:xfrm>
            <a:off x="389195" y="4727019"/>
            <a:ext cx="2389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A81C26"/>
                </a:solidFill>
                <a:effectLst>
                  <a:outerShdw dist="38100" dir="2640000" algn="bl" rotWithShape="0">
                    <a:srgbClr val="173C66"/>
                  </a:outerShdw>
                </a:effectLst>
              </a:rPr>
              <a:t>Existing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D019C1-371F-ABA7-D97A-0099083FD85C}"/>
              </a:ext>
            </a:extLst>
          </p:cNvPr>
          <p:cNvSpPr/>
          <p:nvPr/>
        </p:nvSpPr>
        <p:spPr>
          <a:xfrm>
            <a:off x="444616" y="1304526"/>
            <a:ext cx="1502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DDA327"/>
                </a:solidFill>
                <a:effectLst>
                  <a:outerShdw dist="38100" dir="2640000" algn="bl" rotWithShape="0">
                    <a:srgbClr val="173C66"/>
                  </a:outerShdw>
                </a:effectLst>
              </a:rPr>
              <a:t>New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BF670E-906B-4B73-DD74-47AF22FB26EB}"/>
              </a:ext>
            </a:extLst>
          </p:cNvPr>
          <p:cNvSpPr/>
          <p:nvPr/>
        </p:nvSpPr>
        <p:spPr>
          <a:xfrm>
            <a:off x="8215620" y="2086410"/>
            <a:ext cx="3126296" cy="6896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Rate Structures (TOU)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A82D92-12D0-086C-E17F-574D9B48DBCA}"/>
              </a:ext>
            </a:extLst>
          </p:cNvPr>
          <p:cNvSpPr/>
          <p:nvPr/>
        </p:nvSpPr>
        <p:spPr>
          <a:xfrm>
            <a:off x="576429" y="3290960"/>
            <a:ext cx="1875333" cy="10017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Charge Management System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EBD54B-B887-2468-67C6-A5D227031280}"/>
              </a:ext>
            </a:extLst>
          </p:cNvPr>
          <p:cNvCxnSpPr>
            <a:cxnSpLocks/>
          </p:cNvCxnSpPr>
          <p:nvPr/>
        </p:nvCxnSpPr>
        <p:spPr>
          <a:xfrm>
            <a:off x="68275" y="3793223"/>
            <a:ext cx="508154" cy="0"/>
          </a:xfrm>
          <a:prstGeom prst="line">
            <a:avLst/>
          </a:prstGeom>
          <a:ln w="254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999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969EC4-B321-41B2-8936-80FFA4E269F5}"/>
              </a:ext>
            </a:extLst>
          </p:cNvPr>
          <p:cNvSpPr txBox="1"/>
          <p:nvPr/>
        </p:nvSpPr>
        <p:spPr>
          <a:xfrm>
            <a:off x="0" y="-17420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EV Corridor &amp; Proposed Hubs 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E7B15DC-ECF2-4FEC-8381-5D4BA1CE23E8}"/>
              </a:ext>
            </a:extLst>
          </p:cNvPr>
          <p:cNvSpPr/>
          <p:nvPr/>
        </p:nvSpPr>
        <p:spPr>
          <a:xfrm>
            <a:off x="10633895" y="-33672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4937D41-316D-442D-8D5A-F9E1AD50AC82}"/>
              </a:ext>
            </a:extLst>
          </p:cNvPr>
          <p:cNvSpPr/>
          <p:nvPr/>
        </p:nvSpPr>
        <p:spPr>
          <a:xfrm>
            <a:off x="11117275" y="-26127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E86BD55-344E-450C-BEE4-F8178747D57B}"/>
              </a:ext>
            </a:extLst>
          </p:cNvPr>
          <p:cNvSpPr txBox="1">
            <a:spLocks/>
          </p:cNvSpPr>
          <p:nvPr/>
        </p:nvSpPr>
        <p:spPr>
          <a:xfrm>
            <a:off x="11361674" y="6356350"/>
            <a:ext cx="407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8315D-B292-084B-A03A-DDAE1D1E687B}" type="slidenum">
              <a:rPr lang="en-US"/>
              <a:pPr/>
              <a:t>26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13937-D7A2-35C0-DE55-09E4D9CA6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59" y="856503"/>
            <a:ext cx="10312736" cy="5660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FD59E8-6A14-6236-1EB5-86B2BC248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06" y="6325806"/>
            <a:ext cx="1402516" cy="468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E7A462-E414-424B-7237-E3F35F9DCD30}"/>
              </a:ext>
            </a:extLst>
          </p:cNvPr>
          <p:cNvSpPr txBox="1"/>
          <p:nvPr/>
        </p:nvSpPr>
        <p:spPr>
          <a:xfrm>
            <a:off x="2831101" y="6190511"/>
            <a:ext cx="4206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zef-corridor-strategy.pdf (driveelectric.gov)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74D833-C238-3AEB-17E2-946B0D9D32F4}"/>
              </a:ext>
            </a:extLst>
          </p:cNvPr>
          <p:cNvSpPr/>
          <p:nvPr/>
        </p:nvSpPr>
        <p:spPr>
          <a:xfrm>
            <a:off x="7563481" y="920456"/>
            <a:ext cx="4396387" cy="3924047"/>
          </a:xfrm>
          <a:prstGeom prst="rect">
            <a:avLst/>
          </a:prstGeom>
          <a:solidFill>
            <a:schemeClr val="bg1"/>
          </a:solidFill>
          <a:ln w="28575">
            <a:solidFill>
              <a:srgbClr val="DDA3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First of four phases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Start where initial EV trucks are operating (typically high population density areas)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Near ports and intermodal facilities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Supports hub &amp; spoke ops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Environmental Justice 40 areas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Grows the range of depot based trucks in the area</a:t>
            </a:r>
          </a:p>
        </p:txBody>
      </p:sp>
    </p:spTree>
    <p:extLst>
      <p:ext uri="{BB962C8B-B14F-4D97-AF65-F5344CB8AC3E}">
        <p14:creationId xmlns:p14="http://schemas.microsoft.com/office/powerpoint/2010/main" val="1146809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4123C-49F2-87CF-0BB6-EED0C1F70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24" y="873288"/>
            <a:ext cx="11117275" cy="56865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69EC4-B321-41B2-8936-80FFA4E269F5}"/>
              </a:ext>
            </a:extLst>
          </p:cNvPr>
          <p:cNvSpPr txBox="1"/>
          <p:nvPr/>
        </p:nvSpPr>
        <p:spPr>
          <a:xfrm>
            <a:off x="0" y="-17420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EV Corridor Phase 4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E7B15DC-ECF2-4FEC-8381-5D4BA1CE23E8}"/>
              </a:ext>
            </a:extLst>
          </p:cNvPr>
          <p:cNvSpPr/>
          <p:nvPr/>
        </p:nvSpPr>
        <p:spPr>
          <a:xfrm>
            <a:off x="10633895" y="-33672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4937D41-316D-442D-8D5A-F9E1AD50AC82}"/>
              </a:ext>
            </a:extLst>
          </p:cNvPr>
          <p:cNvSpPr/>
          <p:nvPr/>
        </p:nvSpPr>
        <p:spPr>
          <a:xfrm>
            <a:off x="11117275" y="-26127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E86BD55-344E-450C-BEE4-F8178747D57B}"/>
              </a:ext>
            </a:extLst>
          </p:cNvPr>
          <p:cNvSpPr txBox="1">
            <a:spLocks/>
          </p:cNvSpPr>
          <p:nvPr/>
        </p:nvSpPr>
        <p:spPr>
          <a:xfrm>
            <a:off x="11361674" y="6356350"/>
            <a:ext cx="407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8315D-B292-084B-A03A-DDAE1D1E687B}" type="slidenum">
              <a:rPr lang="en-US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D59E8-6A14-6236-1EB5-86B2BC248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06" y="6325806"/>
            <a:ext cx="1402516" cy="468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E7A462-E414-424B-7237-E3F35F9DCD30}"/>
              </a:ext>
            </a:extLst>
          </p:cNvPr>
          <p:cNvSpPr txBox="1"/>
          <p:nvPr/>
        </p:nvSpPr>
        <p:spPr>
          <a:xfrm>
            <a:off x="2831101" y="6190511"/>
            <a:ext cx="4206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zef-corridor-strategy.pdf (driveelectric.gov)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6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969EC4-B321-41B2-8936-80FFA4E269F5}"/>
              </a:ext>
            </a:extLst>
          </p:cNvPr>
          <p:cNvSpPr txBox="1"/>
          <p:nvPr/>
        </p:nvSpPr>
        <p:spPr>
          <a:xfrm>
            <a:off x="0" y="-17420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Battery Second Life &amp; Recycling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E7B15DC-ECF2-4FEC-8381-5D4BA1CE23E8}"/>
              </a:ext>
            </a:extLst>
          </p:cNvPr>
          <p:cNvSpPr/>
          <p:nvPr/>
        </p:nvSpPr>
        <p:spPr>
          <a:xfrm>
            <a:off x="10633895" y="-33672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4937D41-316D-442D-8D5A-F9E1AD50AC82}"/>
              </a:ext>
            </a:extLst>
          </p:cNvPr>
          <p:cNvSpPr/>
          <p:nvPr/>
        </p:nvSpPr>
        <p:spPr>
          <a:xfrm>
            <a:off x="11117275" y="-26127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E86BD55-344E-450C-BEE4-F8178747D57B}"/>
              </a:ext>
            </a:extLst>
          </p:cNvPr>
          <p:cNvSpPr txBox="1">
            <a:spLocks/>
          </p:cNvSpPr>
          <p:nvPr/>
        </p:nvSpPr>
        <p:spPr>
          <a:xfrm>
            <a:off x="11361674" y="6356350"/>
            <a:ext cx="407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8315D-B292-084B-A03A-DDAE1D1E687B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49106-7124-B0C1-180B-16DF867AE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528" y="1017346"/>
            <a:ext cx="5181600" cy="26886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Recycling businesses growing: </a:t>
            </a:r>
          </a:p>
          <a:p>
            <a:r>
              <a:rPr lang="en-US" dirty="0">
                <a:hlinkClick r:id="rId2"/>
              </a:rPr>
              <a:t>Redwood Materials</a:t>
            </a:r>
            <a:endParaRPr lang="en-US" dirty="0"/>
          </a:p>
          <a:p>
            <a:r>
              <a:rPr lang="en-US" dirty="0">
                <a:hlinkClick r:id="rId3"/>
              </a:rPr>
              <a:t>Li-Cycle</a:t>
            </a:r>
            <a:endParaRPr lang="en-US" dirty="0"/>
          </a:p>
          <a:p>
            <a:r>
              <a:rPr lang="en-US" dirty="0">
                <a:hlinkClick r:id="rId4"/>
              </a:rPr>
              <a:t>Cirba Solutions</a:t>
            </a:r>
            <a:endParaRPr lang="en-US" dirty="0"/>
          </a:p>
          <a:p>
            <a:r>
              <a:rPr lang="en-US" dirty="0">
                <a:hlinkClick r:id="rId5"/>
              </a:rPr>
              <a:t>ReElement Technologies</a:t>
            </a:r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34EB8-19C7-EABB-8800-43D2535B9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0074" y="1017345"/>
            <a:ext cx="5181600" cy="26886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Secondary Uses for EV Batteries:</a:t>
            </a:r>
          </a:p>
          <a:p>
            <a:r>
              <a:rPr lang="en-US" dirty="0"/>
              <a:t>Can be used as Battery Energy Storage Systems (BESS) for chargers</a:t>
            </a:r>
          </a:p>
          <a:p>
            <a:r>
              <a:rPr lang="en-US" dirty="0"/>
              <a:t>First generation eCascadia batteries to be integrated into the “Electric Island” charging complex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D59E8-6A14-6236-1EB5-86B2BC248B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890" y="6282881"/>
            <a:ext cx="1402516" cy="468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913A2B-B847-C5E1-DF24-16E8CA8E4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92" y="3598179"/>
            <a:ext cx="5795237" cy="3259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B266F-B182-77A4-AA80-B680EA3D93E6}"/>
              </a:ext>
            </a:extLst>
          </p:cNvPr>
          <p:cNvSpPr txBox="1"/>
          <p:nvPr/>
        </p:nvSpPr>
        <p:spPr>
          <a:xfrm>
            <a:off x="6312598" y="3909812"/>
            <a:ext cx="5661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/>
              <a:t>Eventually</a:t>
            </a:r>
            <a:r>
              <a:rPr lang="en-US" sz="2600" dirty="0"/>
              <a:t> a circular supply chain: </a:t>
            </a:r>
            <a:r>
              <a:rPr lang="en-US" sz="2000" dirty="0">
                <a:hlinkClick r:id="rId8"/>
              </a:rPr>
              <a:t>https://rmi.org/battery-circular-economy-initiative/</a:t>
            </a:r>
            <a:endParaRPr lang="en-US" sz="20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B06EBE-DD5A-9A31-C77C-1E256BC3DA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582" t="3709" r="13509" b="3488"/>
          <a:stretch/>
        </p:blipFill>
        <p:spPr>
          <a:xfrm>
            <a:off x="6478575" y="4868065"/>
            <a:ext cx="2292299" cy="194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64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969EC4-B321-41B2-8936-80FFA4E269F5}"/>
              </a:ext>
            </a:extLst>
          </p:cNvPr>
          <p:cNvSpPr txBox="1"/>
          <p:nvPr/>
        </p:nvSpPr>
        <p:spPr>
          <a:xfrm>
            <a:off x="0" y="-17420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Charging: Day Cabs vs Sleepers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E7B15DC-ECF2-4FEC-8381-5D4BA1CE23E8}"/>
              </a:ext>
            </a:extLst>
          </p:cNvPr>
          <p:cNvSpPr/>
          <p:nvPr/>
        </p:nvSpPr>
        <p:spPr>
          <a:xfrm>
            <a:off x="10633895" y="-33672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4937D41-316D-442D-8D5A-F9E1AD50AC82}"/>
              </a:ext>
            </a:extLst>
          </p:cNvPr>
          <p:cNvSpPr/>
          <p:nvPr/>
        </p:nvSpPr>
        <p:spPr>
          <a:xfrm>
            <a:off x="11117275" y="-26127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E86BD55-344E-450C-BEE4-F8178747D57B}"/>
              </a:ext>
            </a:extLst>
          </p:cNvPr>
          <p:cNvSpPr txBox="1">
            <a:spLocks/>
          </p:cNvSpPr>
          <p:nvPr/>
        </p:nvSpPr>
        <p:spPr>
          <a:xfrm>
            <a:off x="11361674" y="6356350"/>
            <a:ext cx="407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8315D-B292-084B-A03A-DDAE1D1E687B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49106-7124-B0C1-180B-16DF867A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90" y="4305223"/>
            <a:ext cx="11693419" cy="2252421"/>
          </a:xfrm>
        </p:spPr>
        <p:txBody>
          <a:bodyPr>
            <a:normAutofit/>
          </a:bodyPr>
          <a:lstStyle/>
          <a:p>
            <a:r>
              <a:rPr lang="en-US" sz="2200" dirty="0"/>
              <a:t>About 40% of all tractors built every year are day cabs. They are DEPOT based and home every day.</a:t>
            </a:r>
          </a:p>
          <a:p>
            <a:r>
              <a:rPr lang="en-US" sz="2200" dirty="0"/>
              <a:t>Some day cabs do long haul (can stay at hotels at night)</a:t>
            </a:r>
          </a:p>
          <a:p>
            <a:r>
              <a:rPr lang="en-US" sz="2200" dirty="0"/>
              <a:t>Numerous sleepers do short/regional haul</a:t>
            </a:r>
          </a:p>
          <a:p>
            <a:pPr lvl="1"/>
            <a:r>
              <a:rPr lang="en-US" sz="2000" dirty="0"/>
              <a:t>Old sleeper trucks doing drayage work</a:t>
            </a:r>
          </a:p>
          <a:p>
            <a:pPr lvl="1"/>
            <a:r>
              <a:rPr lang="en-US" sz="2000" dirty="0"/>
              <a:t>Some fleets buy all/mostly sleepers so they can move from one contract to another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D59E8-6A14-6236-1EB5-86B2BC248B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890" y="6282881"/>
            <a:ext cx="1402516" cy="468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D4FE10-96D2-DC76-D3C5-0559E108F2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0458" y="1656031"/>
            <a:ext cx="6231242" cy="1869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90A764-E5A9-398A-B4CE-7853835DC3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74" y="942180"/>
            <a:ext cx="4246277" cy="25943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A096D3-11C2-5960-0735-6A0E5C49F053}"/>
              </a:ext>
            </a:extLst>
          </p:cNvPr>
          <p:cNvSpPr/>
          <p:nvPr/>
        </p:nvSpPr>
        <p:spPr>
          <a:xfrm>
            <a:off x="7328051" y="1746142"/>
            <a:ext cx="810715" cy="121506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D0C033-42BF-E6C3-81E6-6A7723294097}"/>
              </a:ext>
            </a:extLst>
          </p:cNvPr>
          <p:cNvSpPr txBox="1"/>
          <p:nvPr/>
        </p:nvSpPr>
        <p:spPr>
          <a:xfrm>
            <a:off x="6140408" y="822051"/>
            <a:ext cx="4645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Sleeper located behind driver’s seat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9B7321A-F9F5-3AAD-09D0-4A577166D464}"/>
              </a:ext>
            </a:extLst>
          </p:cNvPr>
          <p:cNvSpPr/>
          <p:nvPr/>
        </p:nvSpPr>
        <p:spPr>
          <a:xfrm>
            <a:off x="7442368" y="1272509"/>
            <a:ext cx="563174" cy="473633"/>
          </a:xfrm>
          <a:prstGeom prst="down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ACF1CAB5-21D2-3685-B035-65BC432C5491}"/>
              </a:ext>
            </a:extLst>
          </p:cNvPr>
          <p:cNvSpPr/>
          <p:nvPr/>
        </p:nvSpPr>
        <p:spPr>
          <a:xfrm>
            <a:off x="617674" y="3501261"/>
            <a:ext cx="6661932" cy="660064"/>
          </a:xfrm>
          <a:prstGeom prst="leftRightArrow">
            <a:avLst/>
          </a:prstGeom>
          <a:solidFill>
            <a:srgbClr val="DDA32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73C66"/>
                </a:solidFill>
              </a:rPr>
              <a:t>Short &amp; Regional Haul</a:t>
            </a: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24069417-42EE-CFC6-9BA4-6E144FBE1AD1}"/>
              </a:ext>
            </a:extLst>
          </p:cNvPr>
          <p:cNvSpPr/>
          <p:nvPr/>
        </p:nvSpPr>
        <p:spPr>
          <a:xfrm>
            <a:off x="7440995" y="3501261"/>
            <a:ext cx="4276647" cy="660064"/>
          </a:xfrm>
          <a:prstGeom prst="leftRightArrow">
            <a:avLst/>
          </a:prstGeom>
          <a:solidFill>
            <a:srgbClr val="DDA32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73C66"/>
                </a:solidFill>
              </a:rPr>
              <a:t>Long Haul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C021A5-4C0C-0C5B-D501-2CDC65387F95}"/>
              </a:ext>
            </a:extLst>
          </p:cNvPr>
          <p:cNvSpPr txBox="1"/>
          <p:nvPr/>
        </p:nvSpPr>
        <p:spPr>
          <a:xfrm>
            <a:off x="3342499" y="1052883"/>
            <a:ext cx="1394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Day Cab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2F38D6-3EC0-E40B-6D82-26D094C8DBBC}"/>
              </a:ext>
            </a:extLst>
          </p:cNvPr>
          <p:cNvSpPr txBox="1"/>
          <p:nvPr/>
        </p:nvSpPr>
        <p:spPr>
          <a:xfrm>
            <a:off x="10419840" y="3046339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Sleeper</a:t>
            </a:r>
          </a:p>
        </p:txBody>
      </p:sp>
    </p:spTree>
    <p:extLst>
      <p:ext uri="{BB962C8B-B14F-4D97-AF65-F5344CB8AC3E}">
        <p14:creationId xmlns:p14="http://schemas.microsoft.com/office/powerpoint/2010/main" val="2342805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4B2063-21D0-3F68-87A1-AF035AEE2F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335" y="2178894"/>
            <a:ext cx="2878212" cy="27949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F29791-22D7-0AD5-5A8D-646CB06B3F3E}"/>
              </a:ext>
            </a:extLst>
          </p:cNvPr>
          <p:cNvSpPr/>
          <p:nvPr/>
        </p:nvSpPr>
        <p:spPr>
          <a:xfrm>
            <a:off x="1630967" y="153358"/>
            <a:ext cx="9359245" cy="6046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4823F-F70A-F891-7760-1D661862DC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111" y="3510505"/>
            <a:ext cx="5854429" cy="3319370"/>
          </a:xfrm>
          <a:prstGeom prst="rect">
            <a:avLst/>
          </a:prstGeom>
        </p:spPr>
      </p:pic>
      <p:pic>
        <p:nvPicPr>
          <p:cNvPr id="2" name="AE3C0E6F-F53A-4B13-84E6-07FF072B4E9A">
            <a:extLst>
              <a:ext uri="{FF2B5EF4-FFF2-40B4-BE49-F238E27FC236}">
                <a16:creationId xmlns:a16="http://schemas.microsoft.com/office/drawing/2014/main" id="{582ABD7C-D666-6375-8D1A-93ACCECA2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594" y="0"/>
            <a:ext cx="6096000" cy="365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E58A9D-9C98-A3B9-DE78-A13AAB3034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585" y="-28575"/>
            <a:ext cx="5666821" cy="3463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288AE-1E4F-7747-7706-F250F925E8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6" y="3681222"/>
            <a:ext cx="6167035" cy="30565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6056D7-8323-0172-58FD-DA23329B6EE4}"/>
              </a:ext>
            </a:extLst>
          </p:cNvPr>
          <p:cNvSpPr/>
          <p:nvPr/>
        </p:nvSpPr>
        <p:spPr>
          <a:xfrm>
            <a:off x="2063536" y="3152580"/>
            <a:ext cx="1506757" cy="552703"/>
          </a:xfrm>
          <a:prstGeom prst="rect">
            <a:avLst/>
          </a:prstGeom>
          <a:solidFill>
            <a:srgbClr val="173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2EAC11-0B79-A850-19A1-8C95EDB213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229" y="6285749"/>
            <a:ext cx="1569204" cy="523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B211F3-24F3-DDAE-CF0A-8438F3FE595F}"/>
              </a:ext>
            </a:extLst>
          </p:cNvPr>
          <p:cNvSpPr txBox="1"/>
          <p:nvPr/>
        </p:nvSpPr>
        <p:spPr>
          <a:xfrm>
            <a:off x="324909" y="6178269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9"/>
              </a:rPr>
              <a:t>Link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1859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969EC4-B321-41B2-8936-80FFA4E269F5}"/>
              </a:ext>
            </a:extLst>
          </p:cNvPr>
          <p:cNvSpPr txBox="1"/>
          <p:nvPr/>
        </p:nvSpPr>
        <p:spPr>
          <a:xfrm>
            <a:off x="0" y="-17420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Temporary Charging Options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E7B15DC-ECF2-4FEC-8381-5D4BA1CE23E8}"/>
              </a:ext>
            </a:extLst>
          </p:cNvPr>
          <p:cNvSpPr/>
          <p:nvPr/>
        </p:nvSpPr>
        <p:spPr>
          <a:xfrm>
            <a:off x="10633895" y="-33672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4937D41-316D-442D-8D5A-F9E1AD50AC82}"/>
              </a:ext>
            </a:extLst>
          </p:cNvPr>
          <p:cNvSpPr/>
          <p:nvPr/>
        </p:nvSpPr>
        <p:spPr>
          <a:xfrm>
            <a:off x="11117275" y="-26127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E86BD55-344E-450C-BEE4-F8178747D57B}"/>
              </a:ext>
            </a:extLst>
          </p:cNvPr>
          <p:cNvSpPr txBox="1">
            <a:spLocks/>
          </p:cNvSpPr>
          <p:nvPr/>
        </p:nvSpPr>
        <p:spPr>
          <a:xfrm>
            <a:off x="11361674" y="6356350"/>
            <a:ext cx="407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8315D-B292-084B-A03A-DDAE1D1E687B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49106-7124-B0C1-180B-16DF867A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9406" y="907407"/>
            <a:ext cx="4961873" cy="4674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Numerous options</a:t>
            </a:r>
          </a:p>
          <a:p>
            <a:r>
              <a:rPr lang="en-US" dirty="0">
                <a:hlinkClick r:id="rId2"/>
              </a:rPr>
              <a:t>Pioneer </a:t>
            </a:r>
            <a:r>
              <a:rPr lang="en-US" dirty="0" err="1">
                <a:hlinkClick r:id="rId2"/>
              </a:rPr>
              <a:t>eMobility</a:t>
            </a:r>
            <a:endParaRPr lang="en-US" dirty="0"/>
          </a:p>
          <a:p>
            <a:r>
              <a:rPr lang="en-US" dirty="0">
                <a:hlinkClick r:id="rId3"/>
              </a:rPr>
              <a:t>Moxon Power</a:t>
            </a:r>
            <a:endParaRPr lang="en-US" dirty="0"/>
          </a:p>
          <a:p>
            <a:r>
              <a:rPr lang="en-US" dirty="0">
                <a:hlinkClick r:id="rId4"/>
              </a:rPr>
              <a:t>Xos Hub</a:t>
            </a:r>
            <a:endParaRPr lang="en-US" dirty="0"/>
          </a:p>
          <a:p>
            <a:r>
              <a:rPr lang="en-US" dirty="0">
                <a:hlinkClick r:id="rId5"/>
              </a:rPr>
              <a:t>Nikola</a:t>
            </a:r>
            <a:endParaRPr lang="en-US" dirty="0"/>
          </a:p>
          <a:p>
            <a:r>
              <a:rPr lang="en-US" dirty="0">
                <a:hlinkClick r:id="rId6"/>
              </a:rPr>
              <a:t>Voltstack</a:t>
            </a:r>
            <a:endParaRPr lang="en-US" dirty="0"/>
          </a:p>
          <a:p>
            <a:r>
              <a:rPr lang="en-US" dirty="0">
                <a:hlinkClick r:id="rId7"/>
              </a:rPr>
              <a:t>Momentum Group</a:t>
            </a:r>
            <a:endParaRPr lang="en-US" dirty="0"/>
          </a:p>
          <a:p>
            <a:r>
              <a:rPr lang="en-US" dirty="0">
                <a:hlinkClick r:id="rId8"/>
              </a:rPr>
              <a:t>Setec Power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D59E8-6A14-6236-1EB5-86B2BC248B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890" y="6282881"/>
            <a:ext cx="1402516" cy="468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F9A8F1-D96A-D99A-79FD-81BDF4BF6FB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3577"/>
            <a:ext cx="6657370" cy="4674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76B584-FA33-25EF-ED30-0AA4F36ECCDC}"/>
              </a:ext>
            </a:extLst>
          </p:cNvPr>
          <p:cNvSpPr txBox="1"/>
          <p:nvPr/>
        </p:nvSpPr>
        <p:spPr>
          <a:xfrm>
            <a:off x="261839" y="5721257"/>
            <a:ext cx="70836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Can be powered by battery storage, solar panels or a generator running on RNG, CNG, LP, RD, diesel…</a:t>
            </a:r>
          </a:p>
        </p:txBody>
      </p:sp>
    </p:spTree>
    <p:extLst>
      <p:ext uri="{BB962C8B-B14F-4D97-AF65-F5344CB8AC3E}">
        <p14:creationId xmlns:p14="http://schemas.microsoft.com/office/powerpoint/2010/main" val="3950377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1D5D06-515E-4093-A8A9-D43767C162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62" y="1021105"/>
            <a:ext cx="1162172" cy="149882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D9F90A-FFD0-4DC7-A354-72E27FBC30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087" y="1263894"/>
            <a:ext cx="1768781" cy="9433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31FA59-A7B5-4B84-BB12-9F942A78F085}"/>
              </a:ext>
            </a:extLst>
          </p:cNvPr>
          <p:cNvSpPr txBox="1"/>
          <p:nvPr/>
        </p:nvSpPr>
        <p:spPr>
          <a:xfrm>
            <a:off x="-15589" y="2613518"/>
            <a:ext cx="1949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Jan 2022</a:t>
            </a:r>
          </a:p>
          <a:p>
            <a:pPr algn="ctr"/>
            <a:r>
              <a:rPr lang="en-US" sz="1200" dirty="0"/>
              <a:t>Review Of Demonstration:</a:t>
            </a:r>
          </a:p>
          <a:p>
            <a:pPr algn="ctr"/>
            <a:r>
              <a:rPr lang="en-US" sz="1200" b="1" dirty="0">
                <a:hlinkClick r:id="rId4"/>
              </a:rPr>
              <a:t>Electric Trucks Have Arrived</a:t>
            </a:r>
            <a:endParaRPr lang="en-US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EA5CE-CF6E-45C5-9683-ADF8AE31D844}"/>
              </a:ext>
            </a:extLst>
          </p:cNvPr>
          <p:cNvSpPr txBox="1"/>
          <p:nvPr/>
        </p:nvSpPr>
        <p:spPr>
          <a:xfrm>
            <a:off x="2270694" y="2365480"/>
            <a:ext cx="2107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hlinkClick r:id="rId4"/>
              </a:rPr>
              <a:t>4 Market Segment Fact Sheets</a:t>
            </a:r>
            <a:endParaRPr lang="en-US" sz="1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4291D-41E0-4FEB-87C8-870BCD3F8B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93" y="3594432"/>
            <a:ext cx="1158594" cy="149935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116F07-9354-43D9-ABE8-6C24F221FB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470" y="3581671"/>
            <a:ext cx="1158594" cy="149935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3E64F-5696-49F8-AD79-6FCE4A4450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937" y="3594433"/>
            <a:ext cx="1158849" cy="14993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BAC1B0-90B7-426E-AC93-816988CC98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720" y="3594431"/>
            <a:ext cx="1158594" cy="149935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B0CE78-0F30-402F-AEC4-D696AB1669CC}"/>
              </a:ext>
            </a:extLst>
          </p:cNvPr>
          <p:cNvSpPr txBox="1"/>
          <p:nvPr/>
        </p:nvSpPr>
        <p:spPr>
          <a:xfrm>
            <a:off x="217836" y="5205704"/>
            <a:ext cx="1333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Mar 2022</a:t>
            </a:r>
          </a:p>
          <a:p>
            <a:pPr algn="ctr"/>
            <a:r>
              <a:rPr lang="en-US" sz="1200" dirty="0"/>
              <a:t>The Use Case For </a:t>
            </a:r>
          </a:p>
          <a:p>
            <a:pPr algn="ctr"/>
            <a:r>
              <a:rPr lang="en-US" sz="1200" b="1" dirty="0">
                <a:hlinkClick r:id="rId9"/>
              </a:rPr>
              <a:t>Terminal Tractors</a:t>
            </a:r>
            <a:endParaRPr lang="en-US"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F9BE39-5D86-4EA8-96BC-A6369DD9BD34}"/>
              </a:ext>
            </a:extLst>
          </p:cNvPr>
          <p:cNvSpPr txBox="1"/>
          <p:nvPr/>
        </p:nvSpPr>
        <p:spPr>
          <a:xfrm>
            <a:off x="3595852" y="5205704"/>
            <a:ext cx="1291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Jun 2022</a:t>
            </a:r>
          </a:p>
          <a:p>
            <a:pPr algn="ctr"/>
            <a:r>
              <a:rPr lang="en-US" sz="1200" dirty="0"/>
              <a:t>The Use Case For</a:t>
            </a:r>
          </a:p>
          <a:p>
            <a:pPr algn="ctr"/>
            <a:r>
              <a:rPr lang="en-US" sz="1200" b="1" dirty="0">
                <a:hlinkClick r:id="rId10"/>
              </a:rPr>
              <a:t>Medium Duty Box Trucks</a:t>
            </a:r>
            <a:endParaRPr lang="en-US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08FF8B-4210-45C8-8066-E8EA26D7EF48}"/>
              </a:ext>
            </a:extLst>
          </p:cNvPr>
          <p:cNvSpPr txBox="1"/>
          <p:nvPr/>
        </p:nvSpPr>
        <p:spPr>
          <a:xfrm>
            <a:off x="2027390" y="5205704"/>
            <a:ext cx="129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Apr 2022</a:t>
            </a:r>
          </a:p>
          <a:p>
            <a:pPr algn="ctr"/>
            <a:r>
              <a:rPr lang="en-US" sz="1200" dirty="0"/>
              <a:t>The Use Case For </a:t>
            </a:r>
          </a:p>
          <a:p>
            <a:pPr algn="ctr"/>
            <a:r>
              <a:rPr lang="en-US" sz="1200" b="1" dirty="0">
                <a:hlinkClick r:id="rId11"/>
              </a:rPr>
              <a:t>Vans &amp; Step Vans</a:t>
            </a:r>
            <a:endParaRPr lang="en-US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C5A856-61F5-47AD-B0CD-88FE4CF6BAD9}"/>
              </a:ext>
            </a:extLst>
          </p:cNvPr>
          <p:cNvSpPr txBox="1"/>
          <p:nvPr/>
        </p:nvSpPr>
        <p:spPr>
          <a:xfrm>
            <a:off x="5176896" y="5205704"/>
            <a:ext cx="1310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May 2022</a:t>
            </a:r>
          </a:p>
          <a:p>
            <a:pPr algn="ctr"/>
            <a:r>
              <a:rPr lang="en-US" sz="1200" dirty="0"/>
              <a:t>The Use Case For</a:t>
            </a:r>
          </a:p>
          <a:p>
            <a:pPr algn="ctr"/>
            <a:r>
              <a:rPr lang="en-US" sz="1200" b="1" dirty="0">
                <a:hlinkClick r:id="rId12"/>
              </a:rPr>
              <a:t>Regional Haul Tractors</a:t>
            </a:r>
            <a:endParaRPr lang="en-US" sz="12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A92B2A-E2DA-4E60-8456-603D19F03B8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213" y="1026296"/>
            <a:ext cx="1153027" cy="1508209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C0AED2-52CC-4858-8DD1-2B4BAD0902FA}"/>
              </a:ext>
            </a:extLst>
          </p:cNvPr>
          <p:cNvSpPr txBox="1"/>
          <p:nvPr/>
        </p:nvSpPr>
        <p:spPr>
          <a:xfrm>
            <a:off x="6406826" y="2613518"/>
            <a:ext cx="204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Dec 2020</a:t>
            </a:r>
            <a:endParaRPr lang="en-US" sz="1200" dirty="0">
              <a:hlinkClick r:id="rId14"/>
            </a:endParaRPr>
          </a:p>
          <a:p>
            <a:pPr algn="ctr"/>
            <a:r>
              <a:rPr lang="en-US" sz="1200" b="1" dirty="0">
                <a:hlinkClick r:id="rId14"/>
              </a:rPr>
              <a:t>Making Sense of Heavy Duty Hydrogen Fuel Cell Tractors</a:t>
            </a:r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EC910-BF1E-409E-AE81-E1327681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NACFE Reports on ZEV Trucks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915DC80-716F-4D3A-9F2C-EA0BAD30AF4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960" y="3590004"/>
            <a:ext cx="1171288" cy="15198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701B9B4-6E98-4480-A371-E4CA92EEEFA6}"/>
              </a:ext>
            </a:extLst>
          </p:cNvPr>
          <p:cNvSpPr txBox="1"/>
          <p:nvPr/>
        </p:nvSpPr>
        <p:spPr>
          <a:xfrm>
            <a:off x="10294774" y="5205704"/>
            <a:ext cx="17169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Dec 2019</a:t>
            </a:r>
            <a:endParaRPr lang="en-US" sz="1200" dirty="0">
              <a:hlinkClick r:id="rId16"/>
            </a:endParaRPr>
          </a:p>
          <a:p>
            <a:pPr algn="ctr"/>
            <a:r>
              <a:rPr lang="en-US" sz="1200" b="1" dirty="0">
                <a:hlinkClick r:id="rId16"/>
              </a:rPr>
              <a:t>Viable Class 7/8 Electric, Hybrid and Alternative Fuel Tractors</a:t>
            </a:r>
            <a:endParaRPr lang="en-US" sz="1200" b="1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4F7D6F5-5345-4159-9680-A4F0C428F78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732" y="3596791"/>
            <a:ext cx="1171287" cy="15130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D0EFE2A-3860-40EE-8CDE-0F902CCB18E9}"/>
              </a:ext>
            </a:extLst>
          </p:cNvPr>
          <p:cNvSpPr txBox="1"/>
          <p:nvPr/>
        </p:nvSpPr>
        <p:spPr>
          <a:xfrm>
            <a:off x="8834731" y="5205704"/>
            <a:ext cx="1084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Jan 2020</a:t>
            </a:r>
            <a:endParaRPr lang="en-US" sz="1200" dirty="0">
              <a:hlinkClick r:id="rId18"/>
            </a:endParaRPr>
          </a:p>
          <a:p>
            <a:pPr algn="ctr"/>
            <a:r>
              <a:rPr lang="en-US" sz="1200" b="1" dirty="0">
                <a:hlinkClick r:id="rId18"/>
              </a:rPr>
              <a:t>Defining Production</a:t>
            </a:r>
            <a:endParaRPr lang="en-US" sz="1200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3AA4871-990B-492D-BEE6-0010E4D5549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097" y="3581671"/>
            <a:ext cx="1169805" cy="15211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2B052CB-3B59-45E2-AF0F-9566CF6A89DC}"/>
              </a:ext>
            </a:extLst>
          </p:cNvPr>
          <p:cNvSpPr txBox="1"/>
          <p:nvPr/>
        </p:nvSpPr>
        <p:spPr>
          <a:xfrm>
            <a:off x="6960459" y="5205704"/>
            <a:ext cx="15150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Apr 2019</a:t>
            </a:r>
            <a:endParaRPr lang="en-US" sz="1200" dirty="0">
              <a:hlinkClick r:id="rId20"/>
            </a:endParaRPr>
          </a:p>
          <a:p>
            <a:pPr algn="ctr"/>
            <a:r>
              <a:rPr lang="en-US" sz="1200" b="1" dirty="0">
                <a:hlinkClick r:id="rId20"/>
              </a:rPr>
              <a:t>More Regional Haul: An Opportunity for Trucking?</a:t>
            </a:r>
            <a:endParaRPr lang="en-US" sz="1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38904E-79B9-4CDD-909F-B1CF1AB391FC}"/>
              </a:ext>
            </a:extLst>
          </p:cNvPr>
          <p:cNvSpPr txBox="1"/>
          <p:nvPr/>
        </p:nvSpPr>
        <p:spPr>
          <a:xfrm>
            <a:off x="8586727" y="2613518"/>
            <a:ext cx="1433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Apr 2023</a:t>
            </a:r>
            <a:endParaRPr lang="en-US" sz="1200" dirty="0">
              <a:hlinkClick r:id="rId21"/>
            </a:endParaRPr>
          </a:p>
          <a:p>
            <a:pPr algn="ctr"/>
            <a:r>
              <a:rPr lang="en-US" sz="1200" b="1" dirty="0">
                <a:hlinkClick r:id="rId21"/>
              </a:rPr>
              <a:t>Hydrogen Trucks: Long-Hauls Future?</a:t>
            </a:r>
            <a:endParaRPr lang="en-US" sz="1200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D88076-B5DA-469F-842A-CF3F93926658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200" y="1043382"/>
            <a:ext cx="1154665" cy="14911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DBEC0B2-74CD-48A1-8C97-65E240EE7B23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269" y="1021105"/>
            <a:ext cx="1153027" cy="14921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C4D9D21-DCDE-4BC5-A32C-C52911B87F7A}"/>
              </a:ext>
            </a:extLst>
          </p:cNvPr>
          <p:cNvSpPr txBox="1"/>
          <p:nvPr/>
        </p:nvSpPr>
        <p:spPr>
          <a:xfrm>
            <a:off x="4453648" y="2613518"/>
            <a:ext cx="204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Feb 2023</a:t>
            </a:r>
            <a:endParaRPr lang="en-US" sz="1200" dirty="0">
              <a:hlinkClick r:id="rId14"/>
            </a:endParaRPr>
          </a:p>
          <a:p>
            <a:pPr algn="ctr"/>
            <a:r>
              <a:rPr lang="en-US" sz="1200" b="1" dirty="0">
                <a:hlinkClick r:id="" action="ppaction://noaction"/>
              </a:rPr>
              <a:t>The Messy Middle: </a:t>
            </a:r>
          </a:p>
          <a:p>
            <a:pPr algn="ctr"/>
            <a:r>
              <a:rPr lang="en-US" sz="1200" b="1" dirty="0">
                <a:hlinkClick r:id="" action="ppaction://noaction"/>
              </a:rPr>
              <a:t>A Time For Action</a:t>
            </a:r>
            <a:endParaRPr lang="en-US" sz="1200" b="1" dirty="0"/>
          </a:p>
        </p:txBody>
      </p:sp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E60E02D0-6CE9-4219-99CA-7AE2D24C8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February 18, 2024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0DF465-ADE7-4C80-BFAB-6A0BD73AD76C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25" y="1043382"/>
            <a:ext cx="1154665" cy="14979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7880CAD-CFEF-4C88-91E4-EB6A6826CFDC}"/>
              </a:ext>
            </a:extLst>
          </p:cNvPr>
          <p:cNvSpPr txBox="1"/>
          <p:nvPr/>
        </p:nvSpPr>
        <p:spPr>
          <a:xfrm>
            <a:off x="10401351" y="2611111"/>
            <a:ext cx="1433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Dec 2023</a:t>
            </a:r>
            <a:endParaRPr lang="en-US" sz="1200" dirty="0">
              <a:hlinkClick r:id="rId21"/>
            </a:endParaRPr>
          </a:p>
          <a:p>
            <a:pPr algn="ctr"/>
            <a:r>
              <a:rPr lang="en-US" sz="1200" b="1" dirty="0">
                <a:hlinkClick r:id="rId25"/>
              </a:rPr>
              <a:t>Intermodal &amp; Drayage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644489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1BF086-D2E6-41AE-B170-A02F09A3A1C0}"/>
              </a:ext>
            </a:extLst>
          </p:cNvPr>
          <p:cNvSpPr/>
          <p:nvPr/>
        </p:nvSpPr>
        <p:spPr>
          <a:xfrm>
            <a:off x="349331" y="1936302"/>
            <a:ext cx="7424256" cy="1773252"/>
          </a:xfrm>
          <a:prstGeom prst="rect">
            <a:avLst/>
          </a:prstGeom>
          <a:solidFill>
            <a:srgbClr val="AA1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pPr defTabSz="914377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Let’s Stay Connected…</a:t>
            </a:r>
          </a:p>
          <a:p>
            <a:pPr algn="r" defTabSz="914377"/>
            <a:r>
              <a:rPr lang="en-US" sz="6000" b="1" dirty="0">
                <a:solidFill>
                  <a:prstClr val="white"/>
                </a:solidFill>
                <a:latin typeface="Calibri" panose="020F0502020204030204"/>
              </a:rPr>
              <a:t>…and Charged Up!</a:t>
            </a:r>
          </a:p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933870-993D-4794-81AE-36898BCAE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47" b="7162"/>
          <a:stretch/>
        </p:blipFill>
        <p:spPr>
          <a:xfrm>
            <a:off x="394284" y="3809076"/>
            <a:ext cx="2006651" cy="549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455C92-6E44-4860-996D-6C39817737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80" y="4406149"/>
            <a:ext cx="573648" cy="573648"/>
          </a:xfrm>
          <a:prstGeom prst="rect">
            <a:avLst/>
          </a:prstGeom>
        </p:spPr>
      </p:pic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56FBB7F5-964C-45F6-8984-9B32B3C0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283" y="5134536"/>
            <a:ext cx="573648" cy="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ee the source image">
            <a:extLst>
              <a:ext uri="{FF2B5EF4-FFF2-40B4-BE49-F238E27FC236}">
                <a16:creationId xmlns:a16="http://schemas.microsoft.com/office/drawing/2014/main" id="{301E6E81-C82A-4DEE-AA2A-71B30BB62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41" y="5862923"/>
            <a:ext cx="566935" cy="56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55B765-07B9-49D7-891C-1DFB9C515DEC}"/>
              </a:ext>
            </a:extLst>
          </p:cNvPr>
          <p:cNvSpPr txBox="1"/>
          <p:nvPr/>
        </p:nvSpPr>
        <p:spPr>
          <a:xfrm>
            <a:off x="2483141" y="3834313"/>
            <a:ext cx="5142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NACFE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(&amp; Spanish: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NACFE LATAM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F6DF50-B07D-4B84-A6D6-B380CF8BE3D0}"/>
              </a:ext>
            </a:extLst>
          </p:cNvPr>
          <p:cNvSpPr txBox="1"/>
          <p:nvPr/>
        </p:nvSpPr>
        <p:spPr>
          <a:xfrm>
            <a:off x="1142302" y="4456577"/>
            <a:ext cx="1166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NACFE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F8B361-CDA5-46E9-97DD-8C01AFC91D8E}"/>
              </a:ext>
            </a:extLst>
          </p:cNvPr>
          <p:cNvSpPr txBox="1"/>
          <p:nvPr/>
        </p:nvSpPr>
        <p:spPr>
          <a:xfrm>
            <a:off x="1142301" y="5134536"/>
            <a:ext cx="5089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@NACFE_Freight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&amp;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@RunOnLess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A27871-4258-40C2-B902-0E026AFD9E47}"/>
              </a:ext>
            </a:extLst>
          </p:cNvPr>
          <p:cNvSpPr txBox="1"/>
          <p:nvPr/>
        </p:nvSpPr>
        <p:spPr>
          <a:xfrm>
            <a:off x="1142301" y="5812969"/>
            <a:ext cx="1166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NACFE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BC641AB-4871-4920-882D-E7542D9B71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2481" y="179842"/>
            <a:ext cx="1136908" cy="15076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E1AE4F-75B8-4CC0-8A27-397C47A2D0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642" y="151417"/>
            <a:ext cx="1210047" cy="15189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2401AE1-56ED-42CD-9765-7DA3181F6D88}"/>
              </a:ext>
            </a:extLst>
          </p:cNvPr>
          <p:cNvSpPr txBox="1"/>
          <p:nvPr/>
        </p:nvSpPr>
        <p:spPr>
          <a:xfrm>
            <a:off x="727587" y="162374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CCS1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3253C6-6A6F-4D60-8A05-793F5BF64C38}"/>
              </a:ext>
            </a:extLst>
          </p:cNvPr>
          <p:cNvSpPr txBox="1"/>
          <p:nvPr/>
        </p:nvSpPr>
        <p:spPr>
          <a:xfrm>
            <a:off x="2113195" y="162076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914377"/>
            <a:r>
              <a:rPr lang="en-US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CCS2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060A9E-E80E-411F-9191-41AE0404317B}"/>
              </a:ext>
            </a:extLst>
          </p:cNvPr>
          <p:cNvSpPr txBox="1"/>
          <p:nvPr/>
        </p:nvSpPr>
        <p:spPr>
          <a:xfrm>
            <a:off x="4784980" y="1620764"/>
            <a:ext cx="1253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MCS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or CharIN</a:t>
            </a:r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C78F8C91-A433-48E5-9619-D96AC8A2499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751" y="268773"/>
            <a:ext cx="3877056" cy="1148703"/>
          </a:xfrm>
          <a:prstGeom prst="rect">
            <a:avLst/>
          </a:prstGeom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AFE02261-AEF8-42C6-91E4-48296D6003B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798" y="2002729"/>
            <a:ext cx="3287101" cy="199452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FBB6FCF-347A-42F9-912C-0D411A9DA3A4}"/>
              </a:ext>
            </a:extLst>
          </p:cNvPr>
          <p:cNvSpPr txBox="1"/>
          <p:nvPr/>
        </p:nvSpPr>
        <p:spPr>
          <a:xfrm>
            <a:off x="8895853" y="1497164"/>
            <a:ext cx="1748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AA1F29"/>
                </a:solidFill>
                <a:latin typeface="Calibri" panose="020F0502020204030204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NACFE.org</a:t>
            </a:r>
            <a:endParaRPr lang="en-US" sz="2800" b="1" dirty="0">
              <a:solidFill>
                <a:srgbClr val="AA1F29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EBA573-B054-4389-B6DB-B0DD79AAF645}"/>
              </a:ext>
            </a:extLst>
          </p:cNvPr>
          <p:cNvSpPr txBox="1"/>
          <p:nvPr/>
        </p:nvSpPr>
        <p:spPr>
          <a:xfrm>
            <a:off x="8610600" y="3813649"/>
            <a:ext cx="2553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2800" b="1" dirty="0">
                <a:solidFill>
                  <a:srgbClr val="AA1F29"/>
                </a:solidFill>
                <a:latin typeface="Calibri" panose="020F0502020204030204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RunOnLess.com</a:t>
            </a:r>
            <a:endParaRPr lang="en-US" sz="2800" b="1" dirty="0">
              <a:solidFill>
                <a:srgbClr val="AA1F29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E0B43-B901-4880-A5C7-A6A12F658D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31770" y="4645710"/>
            <a:ext cx="2193855" cy="21938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3B4C5-89A0-4599-9966-C0CF01E52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49646" y="4908881"/>
            <a:ext cx="4139268" cy="156552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Dave Schaller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AA1F29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David.Schaller@NACFE.org</a:t>
            </a:r>
            <a:endParaRPr lang="en-US" b="1" dirty="0">
              <a:solidFill>
                <a:srgbClr val="AA1F29"/>
              </a:solidFill>
            </a:endParaRPr>
          </a:p>
          <a:p>
            <a:pPr marL="0" indent="0" algn="ctr">
              <a:buNone/>
            </a:pPr>
            <a:r>
              <a:rPr lang="en-US" b="1" dirty="0"/>
              <a:t>260-602-5713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5F8A7-5F78-9329-E0A5-491FCDD4B03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176" y="268773"/>
            <a:ext cx="1523976" cy="1283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C5BA02-83BD-2768-48D6-DFBC216BBB8F}"/>
              </a:ext>
            </a:extLst>
          </p:cNvPr>
          <p:cNvSpPr txBox="1"/>
          <p:nvPr/>
        </p:nvSpPr>
        <p:spPr>
          <a:xfrm>
            <a:off x="3257401" y="1627378"/>
            <a:ext cx="101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US" sz="140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NACS/Tesla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3A50E-1F5B-F82E-8F30-E92EFFEEE3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24" y="191217"/>
            <a:ext cx="1277066" cy="144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53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BF27CC-3A67-8E6C-255D-3E475D88DDA8}"/>
              </a:ext>
            </a:extLst>
          </p:cNvPr>
          <p:cNvSpPr/>
          <p:nvPr/>
        </p:nvSpPr>
        <p:spPr>
          <a:xfrm>
            <a:off x="0" y="0"/>
            <a:ext cx="12192000" cy="6949440"/>
          </a:xfrm>
          <a:prstGeom prst="rect">
            <a:avLst/>
          </a:prstGeom>
          <a:solidFill>
            <a:srgbClr val="173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b="1" dirty="0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800" b="1" dirty="0">
              <a:solidFill>
                <a:srgbClr val="DEAA3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4746" y="4060556"/>
            <a:ext cx="703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 YOU 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9FEB82-AA5B-4126-A5A9-D9A9254A58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099" y="1241067"/>
            <a:ext cx="8233801" cy="23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06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90BD2-3292-6602-8C65-79AE42554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						Charging Forward GR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9D17F-41DB-650B-B767-129A65B6E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68733" y="6387043"/>
            <a:ext cx="1100667" cy="36512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June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62558-0850-06BC-7D76-51B80BB2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6067" y="6417733"/>
            <a:ext cx="521623" cy="303744"/>
          </a:xfrm>
        </p:spPr>
        <p:txBody>
          <a:bodyPr/>
          <a:lstStyle/>
          <a:p>
            <a:fld id="{45E8315D-B292-084B-A03A-DDAE1D1E68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8EFFF7-DFE8-7AB5-BF1B-3886C2B61087}"/>
              </a:ext>
            </a:extLst>
          </p:cNvPr>
          <p:cNvSpPr txBox="1">
            <a:spLocks/>
          </p:cNvSpPr>
          <p:nvPr/>
        </p:nvSpPr>
        <p:spPr>
          <a:xfrm>
            <a:off x="5503334" y="956734"/>
            <a:ext cx="5970244" cy="48361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Conclusions:</a:t>
            </a:r>
          </a:p>
          <a:p>
            <a:r>
              <a:rPr lang="en-US" sz="2133" dirty="0"/>
              <a:t>Electric trucks and chargers must work together</a:t>
            </a:r>
          </a:p>
          <a:p>
            <a:r>
              <a:rPr lang="en-US" sz="2133" dirty="0"/>
              <a:t>Your utility is a key partner</a:t>
            </a:r>
          </a:p>
          <a:p>
            <a:r>
              <a:rPr lang="en-US" sz="2133" dirty="0"/>
              <a:t>Use and design greatly affect charging cost</a:t>
            </a:r>
          </a:p>
          <a:p>
            <a:r>
              <a:rPr lang="en-US" sz="2133" dirty="0"/>
              <a:t>The transition requires staff and attention</a:t>
            </a:r>
          </a:p>
          <a:p>
            <a:r>
              <a:rPr lang="en-US" sz="2133" dirty="0"/>
              <a:t>Consider other charging business models</a:t>
            </a:r>
          </a:p>
          <a:p>
            <a:r>
              <a:rPr lang="en-US" sz="2133" dirty="0"/>
              <a:t>Other key considerations</a:t>
            </a:r>
          </a:p>
          <a:p>
            <a:pPr lvl="1"/>
            <a:r>
              <a:rPr lang="en-US" sz="2000" dirty="0"/>
              <a:t>Grants &amp; incentives</a:t>
            </a:r>
          </a:p>
          <a:p>
            <a:pPr lvl="1"/>
            <a:r>
              <a:rPr lang="en-US" sz="2000" dirty="0"/>
              <a:t>Microgrids</a:t>
            </a:r>
          </a:p>
          <a:p>
            <a:pPr lvl="1"/>
            <a:r>
              <a:rPr lang="en-US" sz="2000" dirty="0"/>
              <a:t>Landlords</a:t>
            </a:r>
          </a:p>
          <a:p>
            <a:pPr lvl="1"/>
            <a:r>
              <a:rPr lang="en-US" sz="2000" dirty="0"/>
              <a:t>Reliability and interoperability of chargers</a:t>
            </a:r>
          </a:p>
          <a:p>
            <a:pPr lvl="1"/>
            <a:r>
              <a:rPr lang="en-US" sz="2000" dirty="0"/>
              <a:t>And more…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62358-0022-FA71-B0FB-85EC4F80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30601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6D3531-B443-10C0-8E3E-DD3555516868}"/>
              </a:ext>
            </a:extLst>
          </p:cNvPr>
          <p:cNvSpPr txBox="1"/>
          <p:nvPr/>
        </p:nvSpPr>
        <p:spPr>
          <a:xfrm>
            <a:off x="5500867" y="5925818"/>
            <a:ext cx="482362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hlinkClick r:id="rId3"/>
              </a:rPr>
              <a:t>https://nacfe.org/research/electric-trucks/#charging-infrastructure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3702852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4F6CAB2-89AF-6AD1-7A4F-D89D09BC6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26" y="986273"/>
            <a:ext cx="11368076" cy="50742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024811-5F3B-42CD-95D9-FC7D7FFA0D4F}"/>
              </a:ext>
            </a:extLst>
          </p:cNvPr>
          <p:cNvSpPr/>
          <p:nvPr/>
        </p:nvSpPr>
        <p:spPr>
          <a:xfrm>
            <a:off x="0" y="0"/>
            <a:ext cx="12192000" cy="830675"/>
          </a:xfrm>
          <a:prstGeom prst="rect">
            <a:avLst/>
          </a:prstGeom>
          <a:solidFill>
            <a:srgbClr val="173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b="1" dirty="0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rPr>
              <a:t> Market Segmentation &amp; ZEV Reports</a:t>
            </a:r>
            <a:endParaRPr lang="en-US" sz="3800" b="1" dirty="0">
              <a:solidFill>
                <a:srgbClr val="DEAA3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383C790-17E4-4425-B8DA-6045FFCE067D}"/>
              </a:ext>
            </a:extLst>
          </p:cNvPr>
          <p:cNvSpPr/>
          <p:nvPr/>
        </p:nvSpPr>
        <p:spPr>
          <a:xfrm>
            <a:off x="10654019" y="1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9FC38AB-EAB1-499F-B537-FFCBFCD95D84}"/>
              </a:ext>
            </a:extLst>
          </p:cNvPr>
          <p:cNvSpPr/>
          <p:nvPr/>
        </p:nvSpPr>
        <p:spPr>
          <a:xfrm>
            <a:off x="11137399" y="839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12FAA6-2CA6-9DC6-85AC-C0FB8F28E13C}"/>
              </a:ext>
            </a:extLst>
          </p:cNvPr>
          <p:cNvSpPr txBox="1"/>
          <p:nvPr/>
        </p:nvSpPr>
        <p:spPr>
          <a:xfrm>
            <a:off x="7160311" y="1126469"/>
            <a:ext cx="443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RoL-E Vans &amp; Step Vans EV Use Case – Apr ‘22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77282E-6D57-2D15-D7F7-A0BDC1E8A4B2}"/>
              </a:ext>
            </a:extLst>
          </p:cNvPr>
          <p:cNvSpPr txBox="1"/>
          <p:nvPr/>
        </p:nvSpPr>
        <p:spPr>
          <a:xfrm>
            <a:off x="7160311" y="1925615"/>
            <a:ext cx="443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MD Electric Trucks TCO – Oct ’18</a:t>
            </a:r>
            <a:endParaRPr lang="en-US" dirty="0"/>
          </a:p>
          <a:p>
            <a:r>
              <a:rPr lang="en-US" dirty="0">
                <a:hlinkClick r:id="rId3"/>
              </a:rPr>
              <a:t>RoL-E MD Box Trucks EV Use Case – Jun ‘22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12BE4D-D09D-F9AA-2137-D0F57007BAE4}"/>
              </a:ext>
            </a:extLst>
          </p:cNvPr>
          <p:cNvSpPr txBox="1"/>
          <p:nvPr/>
        </p:nvSpPr>
        <p:spPr>
          <a:xfrm>
            <a:off x="7160311" y="5315054"/>
            <a:ext cx="457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Elec Trucks Where They Make Sense – May ’18</a:t>
            </a:r>
            <a:endParaRPr lang="en-US" dirty="0"/>
          </a:p>
          <a:p>
            <a:r>
              <a:rPr lang="en-US" dirty="0">
                <a:hlinkClick r:id="rId6"/>
              </a:rPr>
              <a:t>Hydrogen Trucks LH’s Future – Apr ‘23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478DC50-80BF-FB6B-6998-7EA65E9986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5481" y="6285749"/>
            <a:ext cx="1569204" cy="523705"/>
          </a:xfrm>
          <a:prstGeom prst="rect">
            <a:avLst/>
          </a:prstGeom>
        </p:spPr>
      </p:pic>
      <p:sp>
        <p:nvSpPr>
          <p:cNvPr id="25" name="Slide Number Placeholder 7">
            <a:extLst>
              <a:ext uri="{FF2B5EF4-FFF2-40B4-BE49-F238E27FC236}">
                <a16:creationId xmlns:a16="http://schemas.microsoft.com/office/drawing/2014/main" id="{BA1880B1-3E32-B601-E5D0-A9CCE0F43C7A}"/>
              </a:ext>
            </a:extLst>
          </p:cNvPr>
          <p:cNvSpPr txBox="1">
            <a:spLocks/>
          </p:cNvSpPr>
          <p:nvPr/>
        </p:nvSpPr>
        <p:spPr>
          <a:xfrm>
            <a:off x="11361674" y="6356350"/>
            <a:ext cx="407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8315D-B292-084B-A03A-DDAE1D1E687B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60BAE8-F00F-3164-8705-55F08210CB1E}"/>
              </a:ext>
            </a:extLst>
          </p:cNvPr>
          <p:cNvSpPr txBox="1"/>
          <p:nvPr/>
        </p:nvSpPr>
        <p:spPr>
          <a:xfrm>
            <a:off x="7160311" y="2908536"/>
            <a:ext cx="44398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ZEV for Drayage Report – Coming Jan ’24</a:t>
            </a:r>
          </a:p>
          <a:p>
            <a:r>
              <a:rPr lang="en-US" dirty="0">
                <a:hlinkClick r:id="rId8"/>
              </a:rPr>
              <a:t>More Reg Haul – An Opportunity – Apr ’19</a:t>
            </a:r>
            <a:endParaRPr lang="en-US" dirty="0"/>
          </a:p>
          <a:p>
            <a:r>
              <a:rPr lang="en-US" dirty="0">
                <a:hlinkClick r:id="rId9"/>
              </a:rPr>
              <a:t>Viable Class 7/8 Electric Trucks – Dec ‘19</a:t>
            </a:r>
            <a:endParaRPr lang="en-US" dirty="0"/>
          </a:p>
          <a:p>
            <a:r>
              <a:rPr lang="en-US" dirty="0">
                <a:hlinkClick r:id="rId10"/>
              </a:rPr>
              <a:t>RoL-E Report EVs Have Arrived – Jan ‘22</a:t>
            </a:r>
            <a:endParaRPr lang="en-US" dirty="0">
              <a:hlinkClick r:id="rId11"/>
            </a:endParaRPr>
          </a:p>
          <a:p>
            <a:r>
              <a:rPr lang="en-US" dirty="0">
                <a:hlinkClick r:id="rId11"/>
              </a:rPr>
              <a:t>RoL-E Terminal Tractors Use Case – Mar ’22</a:t>
            </a:r>
            <a:endParaRPr lang="en-US" dirty="0"/>
          </a:p>
          <a:p>
            <a:r>
              <a:rPr lang="en-US" dirty="0">
                <a:hlinkClick r:id="rId11"/>
              </a:rPr>
              <a:t>RoL-E HD Tractors Use Case – May ’22</a:t>
            </a:r>
            <a:endParaRPr lang="en-US" dirty="0"/>
          </a:p>
          <a:p>
            <a:r>
              <a:rPr lang="en-US" dirty="0">
                <a:hlinkClick r:id="rId12"/>
              </a:rPr>
              <a:t>Charging Forward (Infrastructure) – Jun ‘23</a:t>
            </a:r>
            <a:endParaRPr lang="en-US" dirty="0"/>
          </a:p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A9D6E2-3D8E-FAB6-7170-290199C18DFE}"/>
              </a:ext>
            </a:extLst>
          </p:cNvPr>
          <p:cNvSpPr/>
          <p:nvPr/>
        </p:nvSpPr>
        <p:spPr>
          <a:xfrm>
            <a:off x="419026" y="986273"/>
            <a:ext cx="11319739" cy="4173183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Run on Less – Electric DEPOT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F4A362-0D0E-8A33-0730-C6AC06322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7, 2023</a:t>
            </a:r>
          </a:p>
        </p:txBody>
      </p:sp>
    </p:spTree>
    <p:extLst>
      <p:ext uri="{BB962C8B-B14F-4D97-AF65-F5344CB8AC3E}">
        <p14:creationId xmlns:p14="http://schemas.microsoft.com/office/powerpoint/2010/main" val="379016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969EC4-B321-41B2-8936-80FFA4E269F5}"/>
              </a:ext>
            </a:extLst>
          </p:cNvPr>
          <p:cNvSpPr txBox="1"/>
          <p:nvPr/>
        </p:nvSpPr>
        <p:spPr>
          <a:xfrm>
            <a:off x="0" y="-17420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EV Truck Deployments (Jan ‘24)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E7B15DC-ECF2-4FEC-8381-5D4BA1CE23E8}"/>
              </a:ext>
            </a:extLst>
          </p:cNvPr>
          <p:cNvSpPr/>
          <p:nvPr/>
        </p:nvSpPr>
        <p:spPr>
          <a:xfrm>
            <a:off x="10633895" y="-33672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4937D41-316D-442D-8D5A-F9E1AD50AC82}"/>
              </a:ext>
            </a:extLst>
          </p:cNvPr>
          <p:cNvSpPr/>
          <p:nvPr/>
        </p:nvSpPr>
        <p:spPr>
          <a:xfrm>
            <a:off x="11117275" y="-26127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E86BD55-344E-450C-BEE4-F8178747D57B}"/>
              </a:ext>
            </a:extLst>
          </p:cNvPr>
          <p:cNvSpPr txBox="1">
            <a:spLocks/>
          </p:cNvSpPr>
          <p:nvPr/>
        </p:nvSpPr>
        <p:spPr>
          <a:xfrm>
            <a:off x="11361674" y="6356350"/>
            <a:ext cx="407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8315D-B292-084B-A03A-DDAE1D1E687B}" type="slidenum">
              <a:rPr lang="en-US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D59E8-6A14-6236-1EB5-86B2BC248B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890" y="6282881"/>
            <a:ext cx="1402516" cy="4680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A590D36-E629-9F99-6A25-55BB07552D33}"/>
              </a:ext>
            </a:extLst>
          </p:cNvPr>
          <p:cNvSpPr txBox="1"/>
          <p:nvPr/>
        </p:nvSpPr>
        <p:spPr>
          <a:xfrm>
            <a:off x="423199" y="6099901"/>
            <a:ext cx="5814797" cy="512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Source: Calstart January 2024</a:t>
            </a:r>
          </a:p>
          <a:p>
            <a:r>
              <a:rPr lang="en-US" sz="1400" dirty="0">
                <a:hlinkClick r:id="rId3"/>
              </a:rPr>
              <a:t>Zeroing in on Zero-Emission Trucks: The State of the U.S. Market (calstart.org)</a:t>
            </a:r>
            <a:endParaRPr lang="en-US" sz="1333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18983-9797-2C60-51E5-BB86F36D2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" y="863989"/>
            <a:ext cx="9613859" cy="4761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77C1C0-F165-A746-D7F6-FFA7D3F2B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534" y="4146330"/>
            <a:ext cx="4898956" cy="2072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0F6079-F412-EB34-6EEA-3CA925FE0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819" y="5402318"/>
            <a:ext cx="2851885" cy="69758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49106-7124-B0C1-180B-16DF867A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6553" y="1043709"/>
            <a:ext cx="2630302" cy="3048667"/>
          </a:xfrm>
        </p:spPr>
        <p:txBody>
          <a:bodyPr>
            <a:normAutofit fontScale="77500" lnSpcReduction="20000"/>
          </a:bodyPr>
          <a:lstStyle/>
          <a:p>
            <a:r>
              <a:rPr lang="en-US" sz="3500" dirty="0"/>
              <a:t>Deployed as of June 2023</a:t>
            </a:r>
          </a:p>
          <a:p>
            <a:r>
              <a:rPr lang="en-US" sz="3500" dirty="0"/>
              <a:t>17,734 Zero Emission Trucks Deployed 2b-8 </a:t>
            </a:r>
          </a:p>
          <a:p>
            <a:r>
              <a:rPr lang="en-US" sz="3500" dirty="0"/>
              <a:t>13% are in California     (2022 = 46% and 2021=60%)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584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CE0E5F-3452-8CC1-B4F6-B60A6C3AF54B}"/>
              </a:ext>
            </a:extLst>
          </p:cNvPr>
          <p:cNvSpPr/>
          <p:nvPr/>
        </p:nvSpPr>
        <p:spPr>
          <a:xfrm>
            <a:off x="0" y="0"/>
            <a:ext cx="12282616" cy="69197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AAEEE3-05E3-2FB5-B45C-C28B740F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60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418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CE0E5F-3452-8CC1-B4F6-B60A6C3AF54B}"/>
              </a:ext>
            </a:extLst>
          </p:cNvPr>
          <p:cNvSpPr/>
          <p:nvPr/>
        </p:nvSpPr>
        <p:spPr>
          <a:xfrm>
            <a:off x="0" y="0"/>
            <a:ext cx="12282616" cy="69197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B6E225F-FAD4-D478-CFA3-A4B772AA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8902" y="0"/>
            <a:ext cx="9687698" cy="691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29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CE0E5F-3452-8CC1-B4F6-B60A6C3AF54B}"/>
              </a:ext>
            </a:extLst>
          </p:cNvPr>
          <p:cNvSpPr/>
          <p:nvPr/>
        </p:nvSpPr>
        <p:spPr>
          <a:xfrm>
            <a:off x="0" y="0"/>
            <a:ext cx="12282616" cy="69197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85A0A72-53EB-5C88-77EE-45CCA428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270" y="0"/>
            <a:ext cx="9752330" cy="696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31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F8E7F95-E445-B6A1-6D20-FB1A54B7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667" y="237067"/>
            <a:ext cx="8568267" cy="662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ADEF13-7911-E1A6-6414-D478D734FB30}"/>
              </a:ext>
            </a:extLst>
          </p:cNvPr>
          <p:cNvSpPr txBox="1"/>
          <p:nvPr/>
        </p:nvSpPr>
        <p:spPr>
          <a:xfrm>
            <a:off x="0" y="-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 Run on Less - Electric DEPOT 2023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59E1E2B7-6C9C-B506-7E38-BC7ED7D86734}"/>
              </a:ext>
            </a:extLst>
          </p:cNvPr>
          <p:cNvSpPr/>
          <p:nvPr/>
        </p:nvSpPr>
        <p:spPr>
          <a:xfrm>
            <a:off x="10654019" y="-7544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F91B59C2-D39D-72F4-F208-69F64D09BDCF}"/>
              </a:ext>
            </a:extLst>
          </p:cNvPr>
          <p:cNvSpPr/>
          <p:nvPr/>
        </p:nvSpPr>
        <p:spPr>
          <a:xfrm>
            <a:off x="11137399" y="1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09009598-BFF6-A591-7B9F-CB41FCBD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359" y="1006461"/>
            <a:ext cx="4081176" cy="458060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10 fleet locations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Each has at least</a:t>
            </a:r>
            <a:br>
              <a:rPr lang="en-US" sz="3600" dirty="0"/>
            </a:br>
            <a:r>
              <a:rPr lang="en-US" sz="3600" dirty="0"/>
              <a:t>15 electric trucks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Many had more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Fleet videos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Telematics data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1192B-2E7D-6FD6-A79F-A64EA329D262}"/>
              </a:ext>
            </a:extLst>
          </p:cNvPr>
          <p:cNvSpPr txBox="1"/>
          <p:nvPr/>
        </p:nvSpPr>
        <p:spPr>
          <a:xfrm>
            <a:off x="481391" y="5209385"/>
            <a:ext cx="29062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All information at: </a:t>
            </a:r>
          </a:p>
          <a:p>
            <a:pPr algn="ctr"/>
            <a:r>
              <a:rPr lang="en-US" sz="2800" dirty="0">
                <a:hlinkClick r:id="rId4"/>
              </a:rPr>
              <a:t>RunOnLess.com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95586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024811-5F3B-42CD-95D9-FC7D7FFA0D4F}"/>
              </a:ext>
            </a:extLst>
          </p:cNvPr>
          <p:cNvSpPr/>
          <p:nvPr/>
        </p:nvSpPr>
        <p:spPr>
          <a:xfrm>
            <a:off x="0" y="1"/>
            <a:ext cx="12192000" cy="830675"/>
          </a:xfrm>
          <a:prstGeom prst="rect">
            <a:avLst/>
          </a:prstGeom>
          <a:solidFill>
            <a:srgbClr val="173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b="1" dirty="0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rPr>
              <a:t>North American Council for Freight Efficiency </a:t>
            </a:r>
            <a:endParaRPr lang="en-US" sz="3800" b="1" dirty="0">
              <a:solidFill>
                <a:srgbClr val="DEAA3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F54F92-D608-4045-B298-A11C5042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315D-B292-084B-A03A-DDAE1D1E687B}" type="slidenum">
              <a:rPr lang="en-US" smtClean="0"/>
              <a:t>40</a:t>
            </a:fld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383C790-17E4-4425-B8DA-6045FFCE067D}"/>
              </a:ext>
            </a:extLst>
          </p:cNvPr>
          <p:cNvSpPr/>
          <p:nvPr/>
        </p:nvSpPr>
        <p:spPr>
          <a:xfrm>
            <a:off x="10654020" y="2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9FC38AB-EAB1-499F-B537-FFCBFCD95D84}"/>
              </a:ext>
            </a:extLst>
          </p:cNvPr>
          <p:cNvSpPr/>
          <p:nvPr/>
        </p:nvSpPr>
        <p:spPr>
          <a:xfrm>
            <a:off x="11137400" y="8391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97D39-2F13-2463-8839-97E4E3A43715}"/>
              </a:ext>
            </a:extLst>
          </p:cNvPr>
          <p:cNvSpPr txBox="1"/>
          <p:nvPr/>
        </p:nvSpPr>
        <p:spPr>
          <a:xfrm>
            <a:off x="-143517" y="1544874"/>
            <a:ext cx="84653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Black" panose="020B0A04020102020204" pitchFamily="34" charset="0"/>
              </a:rPr>
              <a:t>   </a:t>
            </a:r>
            <a:r>
              <a:rPr lang="en-US" sz="2133" dirty="0">
                <a:solidFill>
                  <a:srgbClr val="00B050"/>
                </a:solidFill>
                <a:latin typeface="Arial Black" panose="020B0A04020102020204" pitchFamily="34" charset="0"/>
              </a:rPr>
              <a:t>    </a:t>
            </a:r>
            <a:r>
              <a:rPr lang="en-US" sz="5400" dirty="0">
                <a:latin typeface="Arial Black" panose="020B0A04020102020204" pitchFamily="34" charset="0"/>
              </a:rPr>
              <a:t>SUSTAI</a:t>
            </a:r>
            <a:r>
              <a:rPr lang="en-US" sz="5400" dirty="0">
                <a:solidFill>
                  <a:srgbClr val="00B050"/>
                </a:solidFill>
                <a:latin typeface="Arial Black" panose="020B0A04020102020204" pitchFamily="34" charset="0"/>
              </a:rPr>
              <a:t>N</a:t>
            </a:r>
            <a:r>
              <a:rPr lang="en-US" sz="5400" dirty="0">
                <a:latin typeface="Arial Black" panose="020B0A04020102020204" pitchFamily="34" charset="0"/>
              </a:rPr>
              <a:t>ABILITY</a:t>
            </a:r>
          </a:p>
          <a:p>
            <a:r>
              <a:rPr lang="en-US" sz="5400" dirty="0">
                <a:solidFill>
                  <a:srgbClr val="00B050"/>
                </a:solidFill>
                <a:latin typeface="Arial Black" panose="020B0A04020102020204" pitchFamily="34" charset="0"/>
              </a:rPr>
              <a:t>               A</a:t>
            </a:r>
            <a:r>
              <a:rPr lang="en-US" sz="5400" dirty="0">
                <a:latin typeface="Arial Black" panose="020B0A04020102020204" pitchFamily="34" charset="0"/>
              </a:rPr>
              <a:t>UTONOMY</a:t>
            </a:r>
          </a:p>
          <a:p>
            <a:r>
              <a:rPr lang="en-US" sz="5400" dirty="0">
                <a:latin typeface="Arial Black" panose="020B0A04020102020204" pitchFamily="34" charset="0"/>
              </a:rPr>
              <a:t>       </a:t>
            </a:r>
            <a:r>
              <a:rPr lang="en-US" sz="54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en-US" sz="5400" dirty="0">
                <a:latin typeface="Arial Black" panose="020B0A04020102020204" pitchFamily="34" charset="0"/>
              </a:rPr>
              <a:t>EFFI</a:t>
            </a:r>
            <a:r>
              <a:rPr lang="en-US" sz="5400" dirty="0">
                <a:solidFill>
                  <a:srgbClr val="00B050"/>
                </a:solidFill>
                <a:latin typeface="Arial Black" panose="020B0A04020102020204" pitchFamily="34" charset="0"/>
              </a:rPr>
              <a:t>C</a:t>
            </a:r>
            <a:r>
              <a:rPr lang="en-US" sz="5400" dirty="0">
                <a:latin typeface="Arial Black" panose="020B0A04020102020204" pitchFamily="34" charset="0"/>
              </a:rPr>
              <a:t>IENCY</a:t>
            </a:r>
          </a:p>
          <a:p>
            <a:r>
              <a:rPr lang="en-US" sz="54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en-US" sz="5400" dirty="0">
                <a:latin typeface="Arial Black" panose="020B0A04020102020204" pitchFamily="34" charset="0"/>
              </a:rPr>
              <a:t>ELECTRI</a:t>
            </a:r>
            <a:r>
              <a:rPr lang="en-US" sz="5400" dirty="0">
                <a:solidFill>
                  <a:srgbClr val="00B050"/>
                </a:solidFill>
                <a:latin typeface="Arial Black" panose="020B0A04020102020204" pitchFamily="34" charset="0"/>
              </a:rPr>
              <a:t>F</a:t>
            </a:r>
            <a:r>
              <a:rPr lang="en-US" sz="5400" dirty="0">
                <a:latin typeface="Arial Black" panose="020B0A04020102020204" pitchFamily="34" charset="0"/>
              </a:rPr>
              <a:t>ICATION</a:t>
            </a:r>
          </a:p>
          <a:p>
            <a:r>
              <a:rPr lang="en-US" sz="5400" dirty="0">
                <a:latin typeface="Arial Black" panose="020B0A04020102020204" pitchFamily="34" charset="0"/>
              </a:rPr>
              <a:t> HYDROG</a:t>
            </a:r>
            <a:r>
              <a:rPr lang="en-US" sz="5400" dirty="0">
                <a:solidFill>
                  <a:srgbClr val="00B050"/>
                </a:solidFill>
                <a:latin typeface="Arial Black" panose="020B0A04020102020204" pitchFamily="34" charset="0"/>
              </a:rPr>
              <a:t>E</a:t>
            </a:r>
            <a:r>
              <a:rPr lang="en-US" sz="5400" dirty="0"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09B18D-8FC9-D181-ECD0-F4EDC9A4DB61}"/>
              </a:ext>
            </a:extLst>
          </p:cNvPr>
          <p:cNvSpPr txBox="1"/>
          <p:nvPr/>
        </p:nvSpPr>
        <p:spPr>
          <a:xfrm>
            <a:off x="49365" y="2366360"/>
            <a:ext cx="1985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MPG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82050-9623-26E4-1033-2CBBD8176C0F}"/>
              </a:ext>
            </a:extLst>
          </p:cNvPr>
          <p:cNvSpPr txBox="1"/>
          <p:nvPr/>
        </p:nvSpPr>
        <p:spPr>
          <a:xfrm>
            <a:off x="1" y="817968"/>
            <a:ext cx="6467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TIRE PRESSURE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E6EC49-DF43-C91D-707A-6BE4AC4BCF14}"/>
              </a:ext>
            </a:extLst>
          </p:cNvPr>
          <p:cNvSpPr txBox="1"/>
          <p:nvPr/>
        </p:nvSpPr>
        <p:spPr>
          <a:xfrm>
            <a:off x="6310649" y="839064"/>
            <a:ext cx="5961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AERODYNAMIC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EF2E-AD67-DD9F-044E-A24F673E57ED}"/>
              </a:ext>
            </a:extLst>
          </p:cNvPr>
          <p:cNvSpPr txBox="1"/>
          <p:nvPr/>
        </p:nvSpPr>
        <p:spPr>
          <a:xfrm>
            <a:off x="131729" y="5583056"/>
            <a:ext cx="6644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FUEL AGNOSTIC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80FF9E-87CB-D9D1-68C1-03BEF085187C}"/>
              </a:ext>
            </a:extLst>
          </p:cNvPr>
          <p:cNvSpPr txBox="1"/>
          <p:nvPr/>
        </p:nvSpPr>
        <p:spPr>
          <a:xfrm>
            <a:off x="7824414" y="4032700"/>
            <a:ext cx="4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UNBIASED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7838DE-003A-5F71-B7F4-9D9D848B126F}"/>
              </a:ext>
            </a:extLst>
          </p:cNvPr>
          <p:cNvSpPr txBox="1"/>
          <p:nvPr/>
        </p:nvSpPr>
        <p:spPr>
          <a:xfrm>
            <a:off x="7071233" y="5579103"/>
            <a:ext cx="6352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NON-PROFIT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8416FC-24CE-4F0E-0A5F-FEBB38AA51BC}"/>
              </a:ext>
            </a:extLst>
          </p:cNvPr>
          <p:cNvSpPr txBox="1"/>
          <p:nvPr/>
        </p:nvSpPr>
        <p:spPr>
          <a:xfrm>
            <a:off x="6467351" y="3215787"/>
            <a:ext cx="5832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BENCHMARKS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4DE6C0-5C48-DADB-224C-8429CA187A82}"/>
              </a:ext>
            </a:extLst>
          </p:cNvPr>
          <p:cNvSpPr txBox="1"/>
          <p:nvPr/>
        </p:nvSpPr>
        <p:spPr>
          <a:xfrm>
            <a:off x="5025227" y="4796651"/>
            <a:ext cx="6820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IDLE REDUCTION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A1F109-15CE-EBCA-0676-6EAFE4407606}"/>
              </a:ext>
            </a:extLst>
          </p:cNvPr>
          <p:cNvSpPr txBox="1"/>
          <p:nvPr/>
        </p:nvSpPr>
        <p:spPr>
          <a:xfrm>
            <a:off x="6971765" y="1537019"/>
            <a:ext cx="5311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CONFIDENCE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3C53EA-4A11-41D3-B721-D48818C41418}"/>
              </a:ext>
            </a:extLst>
          </p:cNvPr>
          <p:cNvSpPr txBox="1"/>
          <p:nvPr/>
        </p:nvSpPr>
        <p:spPr>
          <a:xfrm>
            <a:off x="8141284" y="2353806"/>
            <a:ext cx="3851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GUIDING</a:t>
            </a:r>
          </a:p>
        </p:txBody>
      </p:sp>
      <p:sp>
        <p:nvSpPr>
          <p:cNvPr id="2" name="Date Placeholder 8">
            <a:extLst>
              <a:ext uri="{FF2B5EF4-FFF2-40B4-BE49-F238E27FC236}">
                <a16:creationId xmlns:a16="http://schemas.microsoft.com/office/drawing/2014/main" id="{8AD7DF9A-108E-B95A-253B-E756D104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872205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22 Trucks Being Monitored</a:t>
            </a:r>
            <a:endParaRPr lang="en-US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39" y="947230"/>
            <a:ext cx="3776133" cy="680305"/>
          </a:xfrm>
        </p:spPr>
        <p:txBody>
          <a:bodyPr>
            <a:normAutofit/>
          </a:bodyPr>
          <a:lstStyle/>
          <a:p>
            <a:r>
              <a:rPr lang="en-US" sz="3200" u="sng" dirty="0">
                <a:latin typeface="+mn-lt"/>
                <a:ea typeface="+mn-ea"/>
                <a:cs typeface="+mn-cs"/>
              </a:rPr>
              <a:t>Terminal Tractors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0989" y="4734455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41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1F4A27-3CB2-ED36-16A4-D2A5F25ED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1627535"/>
            <a:ext cx="3436372" cy="1417108"/>
          </a:xfrm>
        </p:spPr>
        <p:txBody>
          <a:bodyPr>
            <a:normAutofit/>
          </a:bodyPr>
          <a:lstStyle/>
          <a:p>
            <a:r>
              <a:rPr lang="en-US" sz="3200" dirty="0"/>
              <a:t>Orange EV (1)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67BAA8D-DE02-76F8-5D90-31FAC9F4A04D}"/>
              </a:ext>
            </a:extLst>
          </p:cNvPr>
          <p:cNvSpPr txBox="1">
            <a:spLocks/>
          </p:cNvSpPr>
          <p:nvPr/>
        </p:nvSpPr>
        <p:spPr>
          <a:xfrm>
            <a:off x="6408172" y="955697"/>
            <a:ext cx="3776133" cy="68030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latin typeface="+mn-lt"/>
                <a:ea typeface="+mn-ea"/>
                <a:cs typeface="+mn-cs"/>
              </a:rPr>
              <a:t>MD Box Trucks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3BE064A-BCCA-6B7B-103C-1BBB7F49BFD5}"/>
              </a:ext>
            </a:extLst>
          </p:cNvPr>
          <p:cNvSpPr txBox="1">
            <a:spLocks/>
          </p:cNvSpPr>
          <p:nvPr/>
        </p:nvSpPr>
        <p:spPr>
          <a:xfrm>
            <a:off x="6763773" y="1626539"/>
            <a:ext cx="3436372" cy="1417108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Navistar</a:t>
            </a:r>
            <a:r>
              <a:rPr lang="en-US" sz="3200" dirty="0"/>
              <a:t> eMV (1)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F91240B-D183-7610-604C-F81F9A4D4DD2}"/>
              </a:ext>
            </a:extLst>
          </p:cNvPr>
          <p:cNvSpPr txBox="1">
            <a:spLocks/>
          </p:cNvSpPr>
          <p:nvPr/>
        </p:nvSpPr>
        <p:spPr>
          <a:xfrm>
            <a:off x="6450506" y="2301897"/>
            <a:ext cx="3776133" cy="68030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latin typeface="+mn-lt"/>
              </a:rPr>
              <a:t>Class 8 Tractors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C40EDA83-11C1-DAC6-C7F4-BD4E021588A8}"/>
              </a:ext>
            </a:extLst>
          </p:cNvPr>
          <p:cNvSpPr txBox="1">
            <a:spLocks/>
          </p:cNvSpPr>
          <p:nvPr/>
        </p:nvSpPr>
        <p:spPr>
          <a:xfrm>
            <a:off x="6763773" y="2982202"/>
            <a:ext cx="4661257" cy="300373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Freightliner eCascadia (7)</a:t>
            </a:r>
          </a:p>
          <a:p>
            <a:r>
              <a:rPr lang="en-US" sz="3200" dirty="0"/>
              <a:t>Volvo VNR (2)</a:t>
            </a:r>
          </a:p>
          <a:p>
            <a:r>
              <a:rPr lang="en-US" sz="3200" b="1" dirty="0"/>
              <a:t>Tesla</a:t>
            </a:r>
            <a:r>
              <a:rPr lang="en-US" sz="3200" dirty="0"/>
              <a:t> Semi (3)</a:t>
            </a:r>
          </a:p>
          <a:p>
            <a:r>
              <a:rPr lang="en-US" sz="3200" b="1" dirty="0"/>
              <a:t>Nikola</a:t>
            </a:r>
            <a:r>
              <a:rPr lang="en-US" sz="3200" dirty="0"/>
              <a:t> Tre BEV (1)</a:t>
            </a:r>
          </a:p>
          <a:p>
            <a:r>
              <a:rPr lang="en-US" sz="3200" dirty="0"/>
              <a:t>BYD 8TT (1)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EFDB8A2-FA76-19BE-78ED-6C2DFF82D217}"/>
              </a:ext>
            </a:extLst>
          </p:cNvPr>
          <p:cNvSpPr txBox="1">
            <a:spLocks/>
          </p:cNvSpPr>
          <p:nvPr/>
        </p:nvSpPr>
        <p:spPr>
          <a:xfrm>
            <a:off x="583652" y="2360840"/>
            <a:ext cx="3776133" cy="68030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latin typeface="+mn-lt"/>
                <a:ea typeface="+mn-ea"/>
                <a:cs typeface="+mn-cs"/>
              </a:rPr>
              <a:t>Vans &amp; Step Vans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2751477F-5746-ACA2-5FEA-31DB977A9C85}"/>
              </a:ext>
            </a:extLst>
          </p:cNvPr>
          <p:cNvSpPr txBox="1">
            <a:spLocks/>
          </p:cNvSpPr>
          <p:nvPr/>
        </p:nvSpPr>
        <p:spPr>
          <a:xfrm>
            <a:off x="813896" y="3008514"/>
            <a:ext cx="3614171" cy="225032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FCCC</a:t>
            </a:r>
            <a:r>
              <a:rPr lang="en-US" sz="3200" dirty="0"/>
              <a:t> MT50e (1)</a:t>
            </a:r>
          </a:p>
          <a:p>
            <a:r>
              <a:rPr lang="en-US" sz="3200" b="1" dirty="0"/>
              <a:t>Ford</a:t>
            </a:r>
            <a:r>
              <a:rPr lang="en-US" sz="3200" dirty="0"/>
              <a:t> E-Transit (4)</a:t>
            </a:r>
          </a:p>
          <a:p>
            <a:r>
              <a:rPr lang="en-US" sz="3200" dirty="0"/>
              <a:t>Motiv EPIC (1)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891E1-58F5-088E-D92D-F9D7173F87DE}"/>
              </a:ext>
            </a:extLst>
          </p:cNvPr>
          <p:cNvSpPr txBox="1"/>
          <p:nvPr/>
        </p:nvSpPr>
        <p:spPr>
          <a:xfrm>
            <a:off x="2556934" y="5985933"/>
            <a:ext cx="40704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/>
              <a:t>Bold = New OEM for 2023 RoL-E DEPOT</a:t>
            </a:r>
          </a:p>
        </p:txBody>
      </p:sp>
      <p:sp>
        <p:nvSpPr>
          <p:cNvPr id="14" name="Date Placeholder 8">
            <a:extLst>
              <a:ext uri="{FF2B5EF4-FFF2-40B4-BE49-F238E27FC236}">
                <a16:creationId xmlns:a16="http://schemas.microsoft.com/office/drawing/2014/main" id="{DBD2F2DD-658A-2B88-195C-5A4795EA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1509466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Power &amp; Trucking Industries</a:t>
            </a:r>
            <a:endParaRPr lang="en-US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42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24E188D3-F81D-1BEA-BA34-AA38AC9E38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96" y="2068744"/>
            <a:ext cx="2315151" cy="1991528"/>
          </a:xfrm>
          <a:prstGeom prst="rect">
            <a:avLst/>
          </a:prstGeom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30CE00BE-784F-A99F-7696-37D95A3BDF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0643" y="2014719"/>
            <a:ext cx="2891036" cy="209957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809B09-BDF1-B850-C60B-472C0B1BFA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096" y="4270299"/>
            <a:ext cx="2315151" cy="1780917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40BFE373-F967-A42B-A330-E06020F153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643" y="4168322"/>
            <a:ext cx="2891036" cy="1927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C602C6-2872-E12E-F5DE-EBC23412B8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549" y="1078909"/>
            <a:ext cx="3375171" cy="65750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FA43C02-C40C-2F41-CB67-7540DB4E0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05" t="28669" r="5972" b="29136"/>
          <a:stretch/>
        </p:blipFill>
        <p:spPr bwMode="auto">
          <a:xfrm>
            <a:off x="192946" y="933834"/>
            <a:ext cx="3514987" cy="113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52E745-A444-09AE-149B-4429BB4A10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580" y="958956"/>
            <a:ext cx="4207377" cy="55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58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Drivers Love Electric Trucks</a:t>
            </a:r>
            <a:endParaRPr lang="en-US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71753">
            <a:off x="3333683" y="2783269"/>
            <a:ext cx="7373133" cy="118637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AA1F2A"/>
                </a:solidFill>
              </a:rPr>
              <a:t>Regardless of their initial feelings, drivers LOVE them once they have driven one.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43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F8F32E-0CD4-468F-0490-32E35B3057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467" y="4546599"/>
            <a:ext cx="2590940" cy="2203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1317F9-5699-4E58-E8FE-A311CBE4DB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084" y="3188161"/>
            <a:ext cx="3091696" cy="2957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EA8358-618B-993C-4B8D-C2D867C0BA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231" y="975753"/>
            <a:ext cx="3446236" cy="22986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6337EB-0888-F355-4682-C3CEE5B21E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96" y="980127"/>
            <a:ext cx="2310936" cy="3346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9DB4CE-51ED-A6F3-91CA-7F4BD7F776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14" y="4440445"/>
            <a:ext cx="3331591" cy="1845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EB1CAF-EE1D-959A-99DB-98B6CC3EED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9215" y="904061"/>
            <a:ext cx="2236356" cy="2084672"/>
          </a:xfrm>
          <a:prstGeom prst="rect">
            <a:avLst/>
          </a:prstGeom>
        </p:spPr>
      </p:pic>
      <p:sp>
        <p:nvSpPr>
          <p:cNvPr id="4" name="Date Placeholder 8">
            <a:extLst>
              <a:ext uri="{FF2B5EF4-FFF2-40B4-BE49-F238E27FC236}">
                <a16:creationId xmlns:a16="http://schemas.microsoft.com/office/drawing/2014/main" id="{147E0F7C-8B5A-5106-F9CF-26BB11FEE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2050394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F0EC566-5182-224A-AC92-849EAC2B7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471" y="1693402"/>
            <a:ext cx="4847852" cy="1399055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New Release: December 2022</a:t>
            </a:r>
          </a:p>
          <a:p>
            <a:pPr algn="l"/>
            <a:r>
              <a:rPr lang="en-US" dirty="0"/>
              <a:t>Adoption takes time</a:t>
            </a:r>
          </a:p>
          <a:p>
            <a:pPr algn="l"/>
            <a:r>
              <a:rPr lang="en-US" dirty="0"/>
              <a:t>Hard things take longer</a:t>
            </a:r>
          </a:p>
          <a:p>
            <a:pPr algn="l"/>
            <a:endParaRPr lang="en-US" sz="1800" dirty="0">
              <a:latin typeface="Montserrat" pitchFamily="2" charset="77"/>
            </a:endParaRPr>
          </a:p>
          <a:p>
            <a:pPr algn="l"/>
            <a:endParaRPr lang="en-US" sz="1800" dirty="0">
              <a:latin typeface="Montserra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8B61C-3885-FAED-B7F1-9EDCF3066C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890" y="-1"/>
            <a:ext cx="6997919" cy="6757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0017B5-2430-A4B9-0C9D-3FA20F4217FB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7" y="3185421"/>
            <a:ext cx="4792687" cy="31366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44B0D-FCA6-E018-3E20-1DA4C04BFE3F}"/>
              </a:ext>
            </a:extLst>
          </p:cNvPr>
          <p:cNvSpPr txBox="1"/>
          <p:nvPr/>
        </p:nvSpPr>
        <p:spPr>
          <a:xfrm>
            <a:off x="1" y="0"/>
            <a:ext cx="5450889" cy="1569660"/>
          </a:xfrm>
          <a:prstGeom prst="rect">
            <a:avLst/>
          </a:prstGeom>
          <a:solidFill>
            <a:srgbClr val="173C66"/>
          </a:solidFill>
        </p:spPr>
        <p:txBody>
          <a:bodyPr wrap="square" lIns="365760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Annual Fleet Fuel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627290-5844-7C8E-764B-547F09429B21}"/>
              </a:ext>
            </a:extLst>
          </p:cNvPr>
          <p:cNvSpPr txBox="1"/>
          <p:nvPr/>
        </p:nvSpPr>
        <p:spPr>
          <a:xfrm>
            <a:off x="4600043" y="6322076"/>
            <a:ext cx="101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AFFS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3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Interesting Observations</a:t>
            </a:r>
            <a:endParaRPr lang="en-US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230"/>
            <a:ext cx="10958456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Some of these are counter to common assumptions: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45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1F4A27-3CB2-ED36-16A4-D2A5F25ED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600" y="1712989"/>
            <a:ext cx="10617200" cy="4351339"/>
          </a:xfrm>
        </p:spPr>
        <p:txBody>
          <a:bodyPr>
            <a:normAutofit lnSpcReduction="10000"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dirty="0"/>
              <a:t>Some trucks don’t get charged every day, and others get charged multiple times per day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Some depots have a one-to-one relationship of trucks and chargers, but many have fewer chargers than trucks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Some trucks get high regenerative braking energy back and some barely get any. (loads, routes, settings, drivers, training…)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There is a growing variety of solutions to charge trucks without full permanent infrastructure.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Fleets finding ways to make range limited EVs work for them. Multiple charges per shift.</a:t>
            </a:r>
          </a:p>
        </p:txBody>
      </p:sp>
      <p:sp>
        <p:nvSpPr>
          <p:cNvPr id="4" name="Date Placeholder 8">
            <a:extLst>
              <a:ext uri="{FF2B5EF4-FFF2-40B4-BE49-F238E27FC236}">
                <a16:creationId xmlns:a16="http://schemas.microsoft.com/office/drawing/2014/main" id="{8A410E8F-76B2-35C0-BE14-152909DB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39909138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Shared Learnings from DEPOTS</a:t>
            </a:r>
            <a:endParaRPr lang="en-US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894" y="839708"/>
            <a:ext cx="6380106" cy="68030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Invitation to the White House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46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8">
            <a:extLst>
              <a:ext uri="{FF2B5EF4-FFF2-40B4-BE49-F238E27FC236}">
                <a16:creationId xmlns:a16="http://schemas.microsoft.com/office/drawing/2014/main" id="{D55B8619-7443-23A6-9722-DCD30ED1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D973C67-B2C1-56BF-77AA-A967D87DFF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30998"/>
            <a:ext cx="5601603" cy="6027001"/>
          </a:xfrm>
        </p:spPr>
      </p:pic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B8BADD9E-892F-C938-8F3D-7AF5A78148AD}"/>
              </a:ext>
            </a:extLst>
          </p:cNvPr>
          <p:cNvSpPr txBox="1">
            <a:spLocks/>
          </p:cNvSpPr>
          <p:nvPr/>
        </p:nvSpPr>
        <p:spPr>
          <a:xfrm>
            <a:off x="5706748" y="1520013"/>
            <a:ext cx="6286328" cy="45443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>
              <a:buFont typeface="+mj-lt"/>
              <a:buAutoNum type="arabicPeriod"/>
            </a:pPr>
            <a:r>
              <a:rPr lang="en-US" dirty="0"/>
              <a:t>NACFE &amp; RMI where invited to bring DEPOT fleets and other early electrifying fleets to DC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Attended by the Departments of Transportation, Energy, Labor and others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Shared both benefits and challenges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5 hours of </a:t>
            </a:r>
            <a:r>
              <a:rPr lang="en-US" i="1" dirty="0"/>
              <a:t>educational focus</a:t>
            </a:r>
            <a:r>
              <a:rPr lang="en-US" dirty="0"/>
              <a:t>: direct dialogue of real world experiences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dirty="0"/>
              <a:t>Meeting held November 9, 2023</a:t>
            </a:r>
          </a:p>
        </p:txBody>
      </p:sp>
    </p:spTree>
    <p:extLst>
      <p:ext uri="{BB962C8B-B14F-4D97-AF65-F5344CB8AC3E}">
        <p14:creationId xmlns:p14="http://schemas.microsoft.com/office/powerpoint/2010/main" val="1755708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RoL – Electric DEPOT Next Steps</a:t>
            </a:r>
            <a:endParaRPr lang="en-US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230"/>
            <a:ext cx="10515600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Research and publish reports similar to 2021: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47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1F4A27-3CB2-ED36-16A4-D2A5F25ED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600" y="1712989"/>
            <a:ext cx="9423400" cy="4351339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dirty="0"/>
              <a:t>Release a </a:t>
            </a:r>
            <a:r>
              <a:rPr lang="en-US" dirty="0">
                <a:hlinkClick r:id="rId3"/>
              </a:rPr>
              <a:t>data set and infographics </a:t>
            </a:r>
            <a:r>
              <a:rPr lang="en-US" dirty="0"/>
              <a:t>for the demonstration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Report on battery electric trucks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Report on EVSE</a:t>
            </a:r>
          </a:p>
          <a:p>
            <a:pPr marL="609585" indent="-609585">
              <a:buFont typeface="+mj-lt"/>
              <a:buAutoNum type="arabicPeriod"/>
            </a:pPr>
            <a:r>
              <a:rPr lang="en-US" dirty="0"/>
              <a:t>Report on infrastructure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32499-4503-4A4E-DF10-06E5A4CA42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919" y="4218826"/>
            <a:ext cx="1076550" cy="1393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77052D-422D-40A7-41B6-0E36CC542E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993" y="4220159"/>
            <a:ext cx="1079224" cy="139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D9A4E3-F678-2B0A-5F5F-7E891F6FFF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675" y="4256937"/>
            <a:ext cx="1076787" cy="1393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AF59D9-A9A3-F0FF-7202-963B7E411F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1423" y="4253027"/>
            <a:ext cx="1076787" cy="1393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E58F0C-D0E0-9232-93F4-174DDD74AE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171" y="4253027"/>
            <a:ext cx="1076787" cy="1393490"/>
          </a:xfrm>
          <a:prstGeom prst="rect">
            <a:avLst/>
          </a:prstGeom>
        </p:spPr>
      </p:pic>
      <p:sp>
        <p:nvSpPr>
          <p:cNvPr id="12" name="Date Placeholder 8">
            <a:extLst>
              <a:ext uri="{FF2B5EF4-FFF2-40B4-BE49-F238E27FC236}">
                <a16:creationId xmlns:a16="http://schemas.microsoft.com/office/drawing/2014/main" id="{D55B8619-7443-23A6-9722-DCD30ED180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5DDB03-5C7D-80BC-51E3-EF61BC92174E}"/>
              </a:ext>
            </a:extLst>
          </p:cNvPr>
          <p:cNvSpPr txBox="1"/>
          <p:nvPr/>
        </p:nvSpPr>
        <p:spPr>
          <a:xfrm>
            <a:off x="4806950" y="5841007"/>
            <a:ext cx="1432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2021 Reports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21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BEDF0-8B87-7A5B-9A32-C81D7D15D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7298" y="224440"/>
            <a:ext cx="6984702" cy="6650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69EC4-B321-41B2-8936-80FFA4E269F5}"/>
              </a:ext>
            </a:extLst>
          </p:cNvPr>
          <p:cNvSpPr txBox="1"/>
          <p:nvPr/>
        </p:nvSpPr>
        <p:spPr>
          <a:xfrm>
            <a:off x="0" y="-17418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				  	      DEPOT Filming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E7B15DC-ECF2-4FEC-8381-5D4BA1CE23E8}"/>
              </a:ext>
            </a:extLst>
          </p:cNvPr>
          <p:cNvSpPr/>
          <p:nvPr/>
        </p:nvSpPr>
        <p:spPr>
          <a:xfrm>
            <a:off x="10654019" y="-7544"/>
            <a:ext cx="774004" cy="821123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94937D41-316D-442D-8D5A-F9E1AD50AC82}"/>
              </a:ext>
            </a:extLst>
          </p:cNvPr>
          <p:cNvSpPr/>
          <p:nvPr/>
        </p:nvSpPr>
        <p:spPr>
          <a:xfrm>
            <a:off x="11137399" y="1"/>
            <a:ext cx="774004" cy="812832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5E86BD55-344E-450C-BEE4-F8178747D57B}"/>
              </a:ext>
            </a:extLst>
          </p:cNvPr>
          <p:cNvSpPr txBox="1">
            <a:spLocks/>
          </p:cNvSpPr>
          <p:nvPr/>
        </p:nvSpPr>
        <p:spPr>
          <a:xfrm>
            <a:off x="11524401" y="6356350"/>
            <a:ext cx="407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8315D-B292-084B-A03A-DDAE1D1E687B}" type="slidenum">
              <a:rPr lang="en-US"/>
              <a:pPr/>
              <a:t>48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D1961-F0AF-086B-7875-379AFCF09C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26" y="-17419"/>
            <a:ext cx="5220524" cy="687541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3E3D1E5-62AF-4C4B-A7E5-2EC0B611C0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465" y="6197770"/>
            <a:ext cx="1569204" cy="523705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26D05CE3-3C4B-3FAD-5DF0-E8F6A61D7B51}"/>
              </a:ext>
            </a:extLst>
          </p:cNvPr>
          <p:cNvSpPr/>
          <p:nvPr/>
        </p:nvSpPr>
        <p:spPr>
          <a:xfrm>
            <a:off x="3867591" y="964734"/>
            <a:ext cx="3221372" cy="1249960"/>
          </a:xfrm>
          <a:prstGeom prst="horizontalScroll">
            <a:avLst/>
          </a:prstGeom>
          <a:solidFill>
            <a:srgbClr val="DEAA3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73C66"/>
                </a:solidFill>
                <a:latin typeface="Arial Black" panose="020B0A04020102020204" pitchFamily="34" charset="0"/>
              </a:rPr>
              <a:t>122 Interviews!!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69E78-F392-2EB8-CBCD-89F1A360BC1A}"/>
              </a:ext>
            </a:extLst>
          </p:cNvPr>
          <p:cNvSpPr txBox="1"/>
          <p:nvPr/>
        </p:nvSpPr>
        <p:spPr>
          <a:xfrm>
            <a:off x="1320800" y="6197770"/>
            <a:ext cx="352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CECE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 Fleet Profile Videos</a:t>
            </a:r>
            <a:endParaRPr lang="en-US" sz="2800" b="1" dirty="0">
              <a:solidFill>
                <a:srgbClr val="ECEC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95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76527E5-DFBD-44B1-BF48-081E50816A19}"/>
              </a:ext>
            </a:extLst>
          </p:cNvPr>
          <p:cNvSpPr txBox="1"/>
          <p:nvPr/>
        </p:nvSpPr>
        <p:spPr>
          <a:xfrm>
            <a:off x="0" y="-46654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</a:t>
            </a:r>
            <a:r>
              <a:rPr lang="en-US" sz="4600" dirty="0"/>
              <a:t>Complexity In Both Industries	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C57D8DE-F6B0-4A51-B73C-943725C61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6A9F27-314D-4086-8082-C78AEDC1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1773" y="6356351"/>
            <a:ext cx="354875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49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36312DA-7550-4C37-9A56-EAEB437CE95C}"/>
              </a:ext>
            </a:extLst>
          </p:cNvPr>
          <p:cNvSpPr/>
          <p:nvPr/>
        </p:nvSpPr>
        <p:spPr>
          <a:xfrm>
            <a:off x="10654019" y="-58471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A7DABE8C-ABEA-4D6E-8BA5-DF4973F2ECDD}"/>
              </a:ext>
            </a:extLst>
          </p:cNvPr>
          <p:cNvSpPr/>
          <p:nvPr/>
        </p:nvSpPr>
        <p:spPr>
          <a:xfrm>
            <a:off x="11137399" y="-44173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F6430F-5D5D-D0B0-63F0-69DFC57D3678}"/>
              </a:ext>
            </a:extLst>
          </p:cNvPr>
          <p:cNvSpPr/>
          <p:nvPr/>
        </p:nvSpPr>
        <p:spPr>
          <a:xfrm>
            <a:off x="268449" y="1459684"/>
            <a:ext cx="1350627" cy="1451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73C66"/>
                </a:solidFill>
              </a:rPr>
              <a:t>Trucks</a:t>
            </a:r>
          </a:p>
          <a:p>
            <a:pPr algn="ctr"/>
            <a:r>
              <a:rPr lang="en-US" sz="2400" dirty="0">
                <a:solidFill>
                  <a:srgbClr val="173C66"/>
                </a:solidFill>
              </a:rPr>
              <a:t>Tractors</a:t>
            </a:r>
          </a:p>
          <a:p>
            <a:pPr algn="ctr"/>
            <a:r>
              <a:rPr lang="en-US" sz="2400" dirty="0">
                <a:solidFill>
                  <a:srgbClr val="173C66"/>
                </a:solidFill>
              </a:rPr>
              <a:t>Trailers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834E74-BFA4-BD5D-ABAD-F7525188E631}"/>
              </a:ext>
            </a:extLst>
          </p:cNvPr>
          <p:cNvSpPr/>
          <p:nvPr/>
        </p:nvSpPr>
        <p:spPr>
          <a:xfrm>
            <a:off x="1789652" y="3026855"/>
            <a:ext cx="1515611" cy="1451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73C66"/>
                </a:solidFill>
              </a:rPr>
              <a:t>Facilities:</a:t>
            </a:r>
          </a:p>
          <a:p>
            <a:pPr algn="ctr"/>
            <a:r>
              <a:rPr lang="en-US" sz="2400" dirty="0">
                <a:solidFill>
                  <a:srgbClr val="173C66"/>
                </a:solidFill>
              </a:rPr>
              <a:t>Owned</a:t>
            </a:r>
          </a:p>
          <a:p>
            <a:pPr algn="ctr"/>
            <a:r>
              <a:rPr lang="en-US" sz="2400" dirty="0">
                <a:solidFill>
                  <a:srgbClr val="173C66"/>
                </a:solidFill>
              </a:rPr>
              <a:t>Leased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C94F77-377A-8D38-C93D-D9A214735C79}"/>
              </a:ext>
            </a:extLst>
          </p:cNvPr>
          <p:cNvSpPr/>
          <p:nvPr/>
        </p:nvSpPr>
        <p:spPr>
          <a:xfrm>
            <a:off x="268449" y="3035244"/>
            <a:ext cx="1350627" cy="1451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73C66"/>
                </a:solidFill>
              </a:rPr>
              <a:t>Vehicles:</a:t>
            </a:r>
          </a:p>
          <a:p>
            <a:pPr algn="ctr"/>
            <a:r>
              <a:rPr lang="en-US" sz="2400" dirty="0">
                <a:solidFill>
                  <a:srgbClr val="173C66"/>
                </a:solidFill>
              </a:rPr>
              <a:t>Owned</a:t>
            </a:r>
          </a:p>
          <a:p>
            <a:pPr algn="ctr"/>
            <a:r>
              <a:rPr lang="en-US" sz="2400" dirty="0">
                <a:solidFill>
                  <a:srgbClr val="173C66"/>
                </a:solidFill>
              </a:rPr>
              <a:t>Leased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FACB0-4519-EACD-149E-D621519DFC07}"/>
              </a:ext>
            </a:extLst>
          </p:cNvPr>
          <p:cNvSpPr/>
          <p:nvPr/>
        </p:nvSpPr>
        <p:spPr>
          <a:xfrm>
            <a:off x="1771476" y="1459684"/>
            <a:ext cx="3370977" cy="1451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73C66"/>
                </a:solidFill>
              </a:rPr>
              <a:t>Drivers:</a:t>
            </a:r>
          </a:p>
          <a:p>
            <a:pPr algn="ctr"/>
            <a:r>
              <a:rPr lang="en-US" sz="2400" dirty="0">
                <a:solidFill>
                  <a:srgbClr val="173C66"/>
                </a:solidFill>
              </a:rPr>
              <a:t>Company</a:t>
            </a:r>
          </a:p>
          <a:p>
            <a:pPr algn="ctr"/>
            <a:r>
              <a:rPr lang="en-US" sz="2400" dirty="0">
                <a:solidFill>
                  <a:srgbClr val="173C66"/>
                </a:solidFill>
              </a:rPr>
              <a:t>Independent Contractors</a:t>
            </a:r>
          </a:p>
          <a:p>
            <a:pPr algn="ctr"/>
            <a:r>
              <a:rPr lang="en-US" sz="2400" dirty="0">
                <a:solidFill>
                  <a:srgbClr val="173C66"/>
                </a:solidFill>
              </a:rPr>
              <a:t>Owner-Operators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F206B-B7E9-E4F9-DFAE-7C99D9A23052}"/>
              </a:ext>
            </a:extLst>
          </p:cNvPr>
          <p:cNvSpPr/>
          <p:nvPr/>
        </p:nvSpPr>
        <p:spPr>
          <a:xfrm>
            <a:off x="6184504" y="1459684"/>
            <a:ext cx="2070264" cy="1451296"/>
          </a:xfrm>
          <a:prstGeom prst="rect">
            <a:avLst/>
          </a:prstGeom>
          <a:noFill/>
          <a:ln>
            <a:solidFill>
              <a:srgbClr val="DDA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A81C26"/>
                </a:solidFill>
              </a:rPr>
              <a:t>Services:</a:t>
            </a:r>
          </a:p>
          <a:p>
            <a:pPr algn="ctr"/>
            <a:r>
              <a:rPr lang="en-US" sz="2400" dirty="0">
                <a:solidFill>
                  <a:srgbClr val="A81C26"/>
                </a:solidFill>
              </a:rPr>
              <a:t>Generation</a:t>
            </a:r>
          </a:p>
          <a:p>
            <a:pPr algn="ctr"/>
            <a:r>
              <a:rPr lang="en-US" sz="2400" dirty="0">
                <a:solidFill>
                  <a:srgbClr val="A81C26"/>
                </a:solidFill>
              </a:rPr>
              <a:t>Transmission</a:t>
            </a:r>
          </a:p>
          <a:p>
            <a:pPr algn="ctr"/>
            <a:r>
              <a:rPr lang="en-US" sz="2400" dirty="0">
                <a:solidFill>
                  <a:srgbClr val="A81C26"/>
                </a:solidFill>
              </a:rPr>
              <a:t>Distribution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A61CCB-910D-125B-E79A-CA965B01C1D4}"/>
              </a:ext>
            </a:extLst>
          </p:cNvPr>
          <p:cNvSpPr/>
          <p:nvPr/>
        </p:nvSpPr>
        <p:spPr>
          <a:xfrm>
            <a:off x="8368440" y="1459684"/>
            <a:ext cx="3555113" cy="1451296"/>
          </a:xfrm>
          <a:prstGeom prst="rect">
            <a:avLst/>
          </a:prstGeom>
          <a:noFill/>
          <a:ln>
            <a:solidFill>
              <a:srgbClr val="DDA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A81C26"/>
                </a:solidFill>
              </a:rPr>
              <a:t>Ownership:</a:t>
            </a:r>
          </a:p>
          <a:p>
            <a:pPr algn="ctr"/>
            <a:r>
              <a:rPr lang="en-US" sz="2400" dirty="0">
                <a:solidFill>
                  <a:srgbClr val="A81C26"/>
                </a:solidFill>
              </a:rPr>
              <a:t>Independent</a:t>
            </a:r>
          </a:p>
          <a:p>
            <a:pPr algn="ctr"/>
            <a:r>
              <a:rPr lang="en-US" sz="2400" dirty="0">
                <a:solidFill>
                  <a:srgbClr val="A81C26"/>
                </a:solidFill>
              </a:rPr>
              <a:t>Municipal</a:t>
            </a:r>
          </a:p>
          <a:p>
            <a:pPr algn="ctr"/>
            <a:r>
              <a:rPr lang="en-US" sz="2400" dirty="0">
                <a:solidFill>
                  <a:srgbClr val="A81C26"/>
                </a:solidFill>
              </a:rPr>
              <a:t>Cooperatives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D3AAA8-DE66-3131-F848-DB5B9C27136D}"/>
              </a:ext>
            </a:extLst>
          </p:cNvPr>
          <p:cNvSpPr/>
          <p:nvPr/>
        </p:nvSpPr>
        <p:spPr>
          <a:xfrm>
            <a:off x="268448" y="4672668"/>
            <a:ext cx="3863832" cy="1451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73C66"/>
                </a:solidFill>
              </a:rPr>
              <a:t>Fuels: diesel, biodiesel, CNG, LNG, LP, DME, electric, hydrogen, renewable diesel, RNG, RLP, hybrids &amp; more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D772FF-C2B2-91C6-C27A-9B4AB39F6A37}"/>
              </a:ext>
            </a:extLst>
          </p:cNvPr>
          <p:cNvSpPr/>
          <p:nvPr/>
        </p:nvSpPr>
        <p:spPr>
          <a:xfrm>
            <a:off x="7268014" y="4643312"/>
            <a:ext cx="4657289" cy="1019267"/>
          </a:xfrm>
          <a:prstGeom prst="rect">
            <a:avLst/>
          </a:prstGeom>
          <a:noFill/>
          <a:ln>
            <a:solidFill>
              <a:srgbClr val="DDA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A81C26"/>
                </a:solidFill>
              </a:rPr>
              <a:t>Fuels: NG, coal, hydroelectric, solar, wind, nuclear, and more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037071-80DB-9FE9-706D-B7D96660B149}"/>
              </a:ext>
            </a:extLst>
          </p:cNvPr>
          <p:cNvSpPr/>
          <p:nvPr/>
        </p:nvSpPr>
        <p:spPr>
          <a:xfrm>
            <a:off x="3456963" y="3043603"/>
            <a:ext cx="1802935" cy="1451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173C66"/>
                </a:solidFill>
              </a:rPr>
              <a:t>Dozens of different applications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439D02-6D03-67C8-07F4-E6468097F7A7}"/>
              </a:ext>
            </a:extLst>
          </p:cNvPr>
          <p:cNvSpPr/>
          <p:nvPr/>
        </p:nvSpPr>
        <p:spPr>
          <a:xfrm>
            <a:off x="6196316" y="3026855"/>
            <a:ext cx="2788293" cy="1451296"/>
          </a:xfrm>
          <a:prstGeom prst="rect">
            <a:avLst/>
          </a:prstGeom>
          <a:noFill/>
          <a:ln>
            <a:solidFill>
              <a:srgbClr val="DDA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A81C26"/>
                </a:solidFill>
              </a:rPr>
              <a:t>Rate Structures:</a:t>
            </a:r>
          </a:p>
          <a:p>
            <a:pPr algn="ctr"/>
            <a:r>
              <a:rPr lang="en-US" sz="2400" dirty="0">
                <a:solidFill>
                  <a:srgbClr val="A81C26"/>
                </a:solidFill>
              </a:rPr>
              <a:t>Time Of Use</a:t>
            </a:r>
          </a:p>
          <a:p>
            <a:pPr algn="ctr"/>
            <a:r>
              <a:rPr lang="en-US" sz="2400" dirty="0">
                <a:solidFill>
                  <a:srgbClr val="A81C26"/>
                </a:solidFill>
              </a:rPr>
              <a:t>Demand Charges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F3DFF6-510E-E786-0040-D8FA53A36E1A}"/>
              </a:ext>
            </a:extLst>
          </p:cNvPr>
          <p:cNvSpPr/>
          <p:nvPr/>
        </p:nvSpPr>
        <p:spPr>
          <a:xfrm>
            <a:off x="9137010" y="3015812"/>
            <a:ext cx="2788293" cy="1451296"/>
          </a:xfrm>
          <a:prstGeom prst="rect">
            <a:avLst/>
          </a:prstGeom>
          <a:noFill/>
          <a:ln>
            <a:solidFill>
              <a:srgbClr val="DDA3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A81C26"/>
                </a:solidFill>
              </a:rPr>
              <a:t>Regulated</a:t>
            </a:r>
          </a:p>
          <a:p>
            <a:pPr algn="ctr"/>
            <a:r>
              <a:rPr lang="en-US" sz="2400" dirty="0">
                <a:solidFill>
                  <a:srgbClr val="A81C26"/>
                </a:solidFill>
              </a:rPr>
              <a:t>&amp; Unregulated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454805-E161-82F7-A962-668052E3D7F5}"/>
              </a:ext>
            </a:extLst>
          </p:cNvPr>
          <p:cNvSpPr/>
          <p:nvPr/>
        </p:nvSpPr>
        <p:spPr>
          <a:xfrm>
            <a:off x="759978" y="675585"/>
            <a:ext cx="32058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3C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Truck Fleets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EE9AED-9584-748C-98FF-7177A4217767}"/>
              </a:ext>
            </a:extLst>
          </p:cNvPr>
          <p:cNvSpPr/>
          <p:nvPr/>
        </p:nvSpPr>
        <p:spPr>
          <a:xfrm>
            <a:off x="7140819" y="667478"/>
            <a:ext cx="21707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81C2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Utilities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0374A6-B926-1A56-CA3B-5AADADC960EA}"/>
              </a:ext>
            </a:extLst>
          </p:cNvPr>
          <p:cNvSpPr/>
          <p:nvPr/>
        </p:nvSpPr>
        <p:spPr>
          <a:xfrm>
            <a:off x="4365378" y="5084873"/>
            <a:ext cx="27754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Arial Black" panose="020B0A04020102020204" pitchFamily="34" charset="0"/>
              </a:rPr>
              <a:t>“If you’ve seen </a:t>
            </a:r>
          </a:p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Arial Black" panose="020B0A04020102020204" pitchFamily="34" charset="0"/>
              </a:rPr>
              <a:t>one ___, </a:t>
            </a:r>
          </a:p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Arial Black" panose="020B0A04020102020204" pitchFamily="34" charset="0"/>
              </a:rPr>
              <a:t>you have only </a:t>
            </a:r>
          </a:p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latin typeface="Arial Black" panose="020B0A04020102020204" pitchFamily="34" charset="0"/>
              </a:rPr>
              <a:t>seen one.”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D54689-B683-4C92-1A3A-92506399B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82357" y="5708230"/>
            <a:ext cx="1038449" cy="1013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18AAAE-44E5-2005-10BF-18586C7C8C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707" y="6277061"/>
            <a:ext cx="1569204" cy="523705"/>
          </a:xfrm>
          <a:prstGeom prst="rect">
            <a:avLst/>
          </a:prstGeom>
        </p:spPr>
      </p:pic>
      <p:sp>
        <p:nvSpPr>
          <p:cNvPr id="15" name="Date Placeholder 8">
            <a:extLst>
              <a:ext uri="{FF2B5EF4-FFF2-40B4-BE49-F238E27FC236}">
                <a16:creationId xmlns:a16="http://schemas.microsoft.com/office/drawing/2014/main" id="{727CE11E-4441-60A6-BDE5-B476C9E8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1061255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CE0E5F-3452-8CC1-B4F6-B60A6C3AF54B}"/>
              </a:ext>
            </a:extLst>
          </p:cNvPr>
          <p:cNvSpPr/>
          <p:nvPr/>
        </p:nvSpPr>
        <p:spPr>
          <a:xfrm>
            <a:off x="0" y="0"/>
            <a:ext cx="12282616" cy="69197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2E410CF-B0C8-E44D-63C7-0A8AD0CE4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8902" y="0"/>
            <a:ext cx="9687698" cy="691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710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defTabSz="914377"/>
            <a:r>
              <a:rPr lang="en-US" dirty="0"/>
              <a:t> RoL–E Reports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9484C591-ACCE-4AC9-9931-FB94DD324FC8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B0E97F38-0E52-4574-B0E9-53468BFC7990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67704-675D-46C5-9C5A-FA28ECE8C5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341" y="1059249"/>
            <a:ext cx="1888897" cy="2444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5F1E6A-3331-4E34-888C-E90811F06E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67" y="1039693"/>
            <a:ext cx="1893588" cy="2442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E1A98-D32A-446E-9F1F-3CF76F9AB4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075" y="1037356"/>
            <a:ext cx="1889312" cy="24449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9D98FA-435C-4273-8615-D588348DB0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973" y="1037356"/>
            <a:ext cx="1889312" cy="2444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1A1EFE-3D37-4463-940E-34F738FF1F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545" y="1037357"/>
            <a:ext cx="1889312" cy="24449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A2DC22-7DB8-4044-897C-4F954C39192F}"/>
              </a:ext>
            </a:extLst>
          </p:cNvPr>
          <p:cNvSpPr txBox="1"/>
          <p:nvPr/>
        </p:nvSpPr>
        <p:spPr>
          <a:xfrm>
            <a:off x="290066" y="3429002"/>
            <a:ext cx="2142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January 12, 2022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Review Of Complete 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Demonstration:</a:t>
            </a:r>
          </a:p>
          <a:p>
            <a:pPr defTabSz="914377"/>
            <a:r>
              <a:rPr lang="en-US" b="1" dirty="0">
                <a:solidFill>
                  <a:prstClr val="black"/>
                </a:solidFill>
                <a:latin typeface="Calibri" panose="020F0502020204030204"/>
                <a:hlinkClick r:id="rId7"/>
              </a:rPr>
              <a:t>Electric Trucks Have Arrived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EF6963-780E-411E-A9F4-CFD9945240B9}"/>
              </a:ext>
            </a:extLst>
          </p:cNvPr>
          <p:cNvSpPr txBox="1"/>
          <p:nvPr/>
        </p:nvSpPr>
        <p:spPr>
          <a:xfrm>
            <a:off x="2591313" y="3590017"/>
            <a:ext cx="2248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March 6, 2022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 Use Case For </a:t>
            </a:r>
          </a:p>
          <a:p>
            <a:pPr defTabSz="914377"/>
            <a:r>
              <a:rPr lang="en-US" b="1" dirty="0">
                <a:solidFill>
                  <a:prstClr val="black"/>
                </a:solidFill>
                <a:latin typeface="Calibri" panose="020F0502020204030204"/>
                <a:hlinkClick r:id="rId8"/>
              </a:rPr>
              <a:t>TERMINAL TRACTORS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67D173-D230-4E17-AAEF-E4A1823BF09F}"/>
              </a:ext>
            </a:extLst>
          </p:cNvPr>
          <p:cNvSpPr txBox="1"/>
          <p:nvPr/>
        </p:nvSpPr>
        <p:spPr>
          <a:xfrm>
            <a:off x="5158545" y="3595916"/>
            <a:ext cx="2010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April 11, 2022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 Use Case For </a:t>
            </a:r>
          </a:p>
          <a:p>
            <a:pPr defTabSz="914377"/>
            <a:r>
              <a:rPr lang="en-US" b="1" dirty="0">
                <a:solidFill>
                  <a:prstClr val="black"/>
                </a:solidFill>
                <a:latin typeface="Calibri" panose="020F0502020204030204"/>
                <a:hlinkClick r:id="rId9"/>
              </a:rPr>
              <a:t>VANS &amp; STEP VANS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7E7F93-1684-4166-82A8-463482C6FAD9}"/>
              </a:ext>
            </a:extLst>
          </p:cNvPr>
          <p:cNvSpPr txBox="1"/>
          <p:nvPr/>
        </p:nvSpPr>
        <p:spPr>
          <a:xfrm>
            <a:off x="7385974" y="3589546"/>
            <a:ext cx="1789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May 5, 2022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 Use Case For</a:t>
            </a:r>
          </a:p>
          <a:p>
            <a:pPr defTabSz="914377"/>
            <a:r>
              <a:rPr lang="en-US" b="1" dirty="0">
                <a:solidFill>
                  <a:prstClr val="black"/>
                </a:solidFill>
                <a:latin typeface="Calibri" panose="020F0502020204030204"/>
                <a:hlinkClick r:id="rId10"/>
              </a:rPr>
              <a:t>REGIONAL HAUL</a:t>
            </a:r>
            <a:br>
              <a:rPr lang="en-US" b="1" dirty="0">
                <a:solidFill>
                  <a:prstClr val="black"/>
                </a:solidFill>
                <a:latin typeface="Calibri" panose="020F0502020204030204"/>
                <a:hlinkClick r:id="rId10"/>
              </a:rPr>
            </a:br>
            <a:r>
              <a:rPr lang="en-US" b="1" dirty="0">
                <a:solidFill>
                  <a:prstClr val="black"/>
                </a:solidFill>
                <a:latin typeface="Calibri" panose="020F0502020204030204"/>
                <a:hlinkClick r:id="rId10"/>
              </a:rPr>
              <a:t>TRACTORS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B8F86-940A-4214-8393-ACB9BACC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7576" y="6299506"/>
            <a:ext cx="2743200" cy="365125"/>
          </a:xfrm>
        </p:spPr>
        <p:txBody>
          <a:bodyPr/>
          <a:lstStyle/>
          <a:p>
            <a:pPr defTabSz="914377"/>
            <a:fld id="{AA8F85B0-7B64-496B-B434-0D9DE8BA149B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/>
              <a:t>50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82FB7-49B8-4ED7-A159-9FF01EEFE9EA}"/>
              </a:ext>
            </a:extLst>
          </p:cNvPr>
          <p:cNvSpPr txBox="1"/>
          <p:nvPr/>
        </p:nvSpPr>
        <p:spPr>
          <a:xfrm>
            <a:off x="9675926" y="3595916"/>
            <a:ext cx="1889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June 28, 2022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 Use Case For</a:t>
            </a:r>
          </a:p>
          <a:p>
            <a:pPr defTabSz="914377"/>
            <a:r>
              <a:rPr lang="en-US" b="1" dirty="0">
                <a:solidFill>
                  <a:prstClr val="black"/>
                </a:solidFill>
                <a:latin typeface="Calibri" panose="020F0502020204030204"/>
                <a:hlinkClick r:id="" action="ppaction://noaction"/>
              </a:rPr>
              <a:t>MEDIUM DUTY </a:t>
            </a:r>
          </a:p>
          <a:p>
            <a:pPr defTabSz="914377"/>
            <a:r>
              <a:rPr lang="en-US" b="1" dirty="0">
                <a:solidFill>
                  <a:prstClr val="black"/>
                </a:solidFill>
                <a:latin typeface="Calibri" panose="020F0502020204030204"/>
                <a:hlinkClick r:id="" action="ppaction://noaction"/>
              </a:rPr>
              <a:t>BOX TRUCKS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7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203A3F-D346-B2DC-C3F6-0CBC5CA0D7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4750" y="4978344"/>
            <a:ext cx="3302351" cy="16846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2F39E4-BF35-2D20-6128-F238559499B4}"/>
              </a:ext>
            </a:extLst>
          </p:cNvPr>
          <p:cNvSpPr/>
          <p:nvPr/>
        </p:nvSpPr>
        <p:spPr>
          <a:xfrm>
            <a:off x="494053" y="5139077"/>
            <a:ext cx="5697511" cy="1111928"/>
          </a:xfrm>
          <a:prstGeom prst="roundRect">
            <a:avLst/>
          </a:prstGeom>
          <a:noFill/>
          <a:ln w="28575">
            <a:solidFill>
              <a:srgbClr val="DEA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Other NACFE Whitepapers on Truck EVs: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hlinkClick r:id="rId12"/>
              </a:rPr>
              <a:t>https://nacfe.org/research/electric-trucks/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EFCDB1A-CF01-871B-7437-F72B64CF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1250304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44FC5EF-4634-4858-88A2-CBAB0FE011FE}"/>
              </a:ext>
            </a:extLst>
          </p:cNvPr>
          <p:cNvSpPr txBox="1"/>
          <p:nvPr/>
        </p:nvSpPr>
        <p:spPr>
          <a:xfrm>
            <a:off x="0" y="-16628"/>
            <a:ext cx="12192000" cy="810543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667" dirty="0"/>
              <a:t>Adoption Timing: 5 Year </a:t>
            </a:r>
            <a:r>
              <a:rPr lang="en-US" sz="4667" u="sng" dirty="0"/>
              <a:t>Trade</a:t>
            </a:r>
            <a:r>
              <a:rPr lang="en-US" sz="4667" dirty="0"/>
              <a:t> Cycle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F54F92-D608-4045-B298-A11C5042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775" y="6356350"/>
            <a:ext cx="27432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51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F2BD1E-CEBD-4FDC-91E3-5C3D8FF2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07" y="6356351"/>
            <a:ext cx="2743200" cy="365125"/>
          </a:xfrm>
        </p:spPr>
        <p:txBody>
          <a:bodyPr/>
          <a:lstStyle/>
          <a:p>
            <a:r>
              <a:rPr lang="en-US" dirty="0"/>
              <a:t>February 2023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C7A6FE8-7B6B-4EDF-8428-DEB778299F2B}"/>
              </a:ext>
            </a:extLst>
          </p:cNvPr>
          <p:cNvSpPr/>
          <p:nvPr/>
        </p:nvSpPr>
        <p:spPr>
          <a:xfrm>
            <a:off x="10654019" y="-14747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6DC3798C-EA28-44A0-96FC-EBD796A3D9EE}"/>
              </a:ext>
            </a:extLst>
          </p:cNvPr>
          <p:cNvSpPr/>
          <p:nvPr/>
        </p:nvSpPr>
        <p:spPr>
          <a:xfrm>
            <a:off x="11137399" y="-636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454853-34B9-4DED-B059-BFBD2125A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707" y="6277061"/>
            <a:ext cx="1569204" cy="523705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DB921B3-83C6-26F1-1338-1BA3AFC7BFCE}"/>
              </a:ext>
            </a:extLst>
          </p:cNvPr>
          <p:cNvGraphicFramePr>
            <a:graphicFrameLocks/>
          </p:cNvGraphicFramePr>
          <p:nvPr/>
        </p:nvGraphicFramePr>
        <p:xfrm>
          <a:off x="3320968" y="875150"/>
          <a:ext cx="8871032" cy="5322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567C7358-A351-3AB0-FE2B-50D9306D07D8}"/>
              </a:ext>
            </a:extLst>
          </p:cNvPr>
          <p:cNvSpPr/>
          <p:nvPr/>
        </p:nvSpPr>
        <p:spPr>
          <a:xfrm>
            <a:off x="9365610" y="5229274"/>
            <a:ext cx="502628" cy="502628"/>
          </a:xfrm>
          <a:prstGeom prst="flowChartConnector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A17831C-AEDB-82E5-39F4-3BED9714F77F}"/>
              </a:ext>
            </a:extLst>
          </p:cNvPr>
          <p:cNvSpPr txBox="1">
            <a:spLocks/>
          </p:cNvSpPr>
          <p:nvPr/>
        </p:nvSpPr>
        <p:spPr>
          <a:xfrm>
            <a:off x="336179" y="1019145"/>
            <a:ext cx="2859328" cy="5178624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Assumptions: </a:t>
            </a:r>
          </a:p>
          <a:p>
            <a:r>
              <a:rPr lang="en-US" dirty="0"/>
              <a:t>5 Years = 20% of fleet replaced yearly</a:t>
            </a:r>
          </a:p>
          <a:p>
            <a:r>
              <a:rPr lang="en-US" dirty="0"/>
              <a:t>Years 1 &amp; 2 validating a few trucks</a:t>
            </a:r>
          </a:p>
          <a:p>
            <a:r>
              <a:rPr lang="en-US" dirty="0"/>
              <a:t>Year 3 = Half of the annual order</a:t>
            </a:r>
          </a:p>
          <a:p>
            <a:r>
              <a:rPr lang="en-US" dirty="0"/>
              <a:t>Year 4 = Full adoption in order</a:t>
            </a:r>
          </a:p>
        </p:txBody>
      </p:sp>
    </p:spTree>
    <p:extLst>
      <p:ext uri="{BB962C8B-B14F-4D97-AF65-F5344CB8AC3E}">
        <p14:creationId xmlns:p14="http://schemas.microsoft.com/office/powerpoint/2010/main" val="812342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44FC5EF-4634-4858-88A2-CBAB0FE011FE}"/>
              </a:ext>
            </a:extLst>
          </p:cNvPr>
          <p:cNvSpPr txBox="1"/>
          <p:nvPr/>
        </p:nvSpPr>
        <p:spPr>
          <a:xfrm>
            <a:off x="0" y="-16627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</a:t>
            </a:r>
            <a:r>
              <a:rPr lang="en-US" sz="4667" dirty="0"/>
              <a:t>Adoption Timing: 12 Year </a:t>
            </a:r>
            <a:r>
              <a:rPr lang="en-US" sz="4667" u="sng" dirty="0"/>
              <a:t>Life</a:t>
            </a:r>
            <a:r>
              <a:rPr lang="en-US" sz="4667" dirty="0"/>
              <a:t> Cycle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F54F92-D608-4045-B298-A11C5042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775" y="6356350"/>
            <a:ext cx="27432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52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F2BD1E-CEBD-4FDC-91E3-5C3D8FF2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307" y="6356351"/>
            <a:ext cx="2743200" cy="365125"/>
          </a:xfrm>
        </p:spPr>
        <p:txBody>
          <a:bodyPr/>
          <a:lstStyle/>
          <a:p>
            <a:r>
              <a:rPr lang="en-US" dirty="0"/>
              <a:t>February 2023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C7A6FE8-7B6B-4EDF-8428-DEB778299F2B}"/>
              </a:ext>
            </a:extLst>
          </p:cNvPr>
          <p:cNvSpPr/>
          <p:nvPr/>
        </p:nvSpPr>
        <p:spPr>
          <a:xfrm>
            <a:off x="10654019" y="-14747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6DC3798C-EA28-44A0-96FC-EBD796A3D9EE}"/>
              </a:ext>
            </a:extLst>
          </p:cNvPr>
          <p:cNvSpPr/>
          <p:nvPr/>
        </p:nvSpPr>
        <p:spPr>
          <a:xfrm>
            <a:off x="11137399" y="-636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454853-34B9-4DED-B059-BFBD2125A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707" y="6277061"/>
            <a:ext cx="1569204" cy="523705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A7A89DA-BB99-0296-F3D9-9728CD9EA36B}"/>
              </a:ext>
            </a:extLst>
          </p:cNvPr>
          <p:cNvGraphicFramePr>
            <a:graphicFrameLocks/>
          </p:cNvGraphicFramePr>
          <p:nvPr/>
        </p:nvGraphicFramePr>
        <p:xfrm>
          <a:off x="101601" y="1186192"/>
          <a:ext cx="7559900" cy="474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44D88D15-1087-078A-C6E2-2B8C30C5B80E}"/>
              </a:ext>
            </a:extLst>
          </p:cNvPr>
          <p:cNvSpPr/>
          <p:nvPr/>
        </p:nvSpPr>
        <p:spPr>
          <a:xfrm>
            <a:off x="5407598" y="4917192"/>
            <a:ext cx="609600" cy="609600"/>
          </a:xfrm>
          <a:prstGeom prst="flowChartConnector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352116B-B373-89CC-7CF2-0290E002607C}"/>
              </a:ext>
            </a:extLst>
          </p:cNvPr>
          <p:cNvSpPr txBox="1">
            <a:spLocks/>
          </p:cNvSpPr>
          <p:nvPr/>
        </p:nvSpPr>
        <p:spPr>
          <a:xfrm>
            <a:off x="8094135" y="924436"/>
            <a:ext cx="4097867" cy="517862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67" u="sng" dirty="0"/>
              <a:t>Assumptions: </a:t>
            </a:r>
          </a:p>
          <a:p>
            <a:r>
              <a:rPr lang="en-US" sz="2667" dirty="0"/>
              <a:t>Truck considered “dead” at 12 years</a:t>
            </a:r>
          </a:p>
          <a:p>
            <a:r>
              <a:rPr lang="en-US" sz="2667" dirty="0"/>
              <a:t>12 Year Life equates to 8% new trucks every year</a:t>
            </a:r>
          </a:p>
          <a:p>
            <a:r>
              <a:rPr lang="en-US" sz="2667" dirty="0"/>
              <a:t>Years 1 &amp; 2 validating a few trucks</a:t>
            </a:r>
          </a:p>
          <a:p>
            <a:r>
              <a:rPr lang="en-US" sz="2667" dirty="0"/>
              <a:t>Year 3 = Half of the annual order</a:t>
            </a:r>
          </a:p>
          <a:p>
            <a:r>
              <a:rPr lang="en-US" sz="2667" dirty="0"/>
              <a:t>Year 4 = Full adoption in order</a:t>
            </a:r>
          </a:p>
        </p:txBody>
      </p:sp>
    </p:spTree>
    <p:extLst>
      <p:ext uri="{BB962C8B-B14F-4D97-AF65-F5344CB8AC3E}">
        <p14:creationId xmlns:p14="http://schemas.microsoft.com/office/powerpoint/2010/main" val="35990696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ADEF13-7911-E1A6-6414-D478D734FB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4400" dirty="0"/>
              <a:t>  RoL-E DEPOT Early Lessons Learned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59E1E2B7-6C9C-B506-7E38-BC7ED7D86734}"/>
              </a:ext>
            </a:extLst>
          </p:cNvPr>
          <p:cNvSpPr/>
          <p:nvPr/>
        </p:nvSpPr>
        <p:spPr>
          <a:xfrm>
            <a:off x="10654019" y="-7544"/>
            <a:ext cx="774004" cy="839471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F91B59C2-D39D-72F4-F208-69F64D09BDCF}"/>
              </a:ext>
            </a:extLst>
          </p:cNvPr>
          <p:cNvSpPr/>
          <p:nvPr/>
        </p:nvSpPr>
        <p:spPr>
          <a:xfrm>
            <a:off x="11137399" y="1"/>
            <a:ext cx="774004" cy="830995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D63EFE-2648-D980-626C-97FFF1A38124}"/>
              </a:ext>
            </a:extLst>
          </p:cNvPr>
          <p:cNvSpPr txBox="1">
            <a:spLocks/>
          </p:cNvSpPr>
          <p:nvPr/>
        </p:nvSpPr>
        <p:spPr>
          <a:xfrm>
            <a:off x="453845" y="1038165"/>
            <a:ext cx="11280955" cy="50868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 depots are ready for electrification now and large depots are becoming more possible.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 improvements in trucks and chargers since RoL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 in 2021.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cost and weight reductions to improve the total cost of ownership.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 can be extended with multiple charges per shift at the depot and enroute.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still taking too long for power delivery and infrastructure to be installed, which is driving portable charging.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diversity, passion and capability of the people involved is helping to scale the adoption of electric trucks.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Knowing </a:t>
            </a: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exactly how a 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fleet is used (duty cycle in trucking terms) is essential selecting appropriate infrastructure.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Fleets have successfully moved to all-electric while still maintaining their full 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0A61-4A81-7DED-2588-8F89E5D45C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8" name="Date Placeholder 8">
            <a:extLst>
              <a:ext uri="{FF2B5EF4-FFF2-40B4-BE49-F238E27FC236}">
                <a16:creationId xmlns:a16="http://schemas.microsoft.com/office/drawing/2014/main" id="{2B43199B-116A-A343-8A76-3866DA6B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4246629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0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All Videos, Data &amp; Reports are FREE</a:t>
            </a:r>
            <a:endParaRPr lang="en-US" b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45" y="1003548"/>
            <a:ext cx="3215689" cy="68030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Executive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A0B09F7-C77B-DD55-2176-752E77868A05}"/>
              </a:ext>
            </a:extLst>
          </p:cNvPr>
          <p:cNvSpPr txBox="1">
            <a:spLocks/>
          </p:cNvSpPr>
          <p:nvPr/>
        </p:nvSpPr>
        <p:spPr>
          <a:xfrm>
            <a:off x="609630" y="3606736"/>
            <a:ext cx="3215689" cy="68030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Title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1CAE7F7-C7B2-A0AB-03B5-6F534BA9164D}"/>
              </a:ext>
            </a:extLst>
          </p:cNvPr>
          <p:cNvSpPr txBox="1">
            <a:spLocks/>
          </p:cNvSpPr>
          <p:nvPr/>
        </p:nvSpPr>
        <p:spPr>
          <a:xfrm>
            <a:off x="5445474" y="1018918"/>
            <a:ext cx="3215689" cy="68030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Event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39E2EE1-0841-2F52-C83E-56A20F4B641A}"/>
              </a:ext>
            </a:extLst>
          </p:cNvPr>
          <p:cNvSpPr txBox="1">
            <a:spLocks/>
          </p:cNvSpPr>
          <p:nvPr/>
        </p:nvSpPr>
        <p:spPr>
          <a:xfrm>
            <a:off x="5643718" y="3525141"/>
            <a:ext cx="3215689" cy="68030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Supporter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0F98BC-143F-5EDE-4C2F-36B0D3FD22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67" y="1809291"/>
            <a:ext cx="4527335" cy="10473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6C720F-B116-8170-315A-FA46610A1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29" y="4253171"/>
            <a:ext cx="1428896" cy="15031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B03706-E352-E82D-064B-5CB64A0720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473" y="4253170"/>
            <a:ext cx="1584060" cy="13339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AEC6B0-F4A5-5F5A-7704-AC358C424A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323" y="4222969"/>
            <a:ext cx="6220411" cy="1586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4F69B5-25FA-42F2-A026-AACE807181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718" y="1813708"/>
            <a:ext cx="5602578" cy="1793028"/>
          </a:xfrm>
          <a:prstGeom prst="rect">
            <a:avLst/>
          </a:prstGeom>
        </p:spPr>
      </p:pic>
      <p:sp>
        <p:nvSpPr>
          <p:cNvPr id="7" name="Date Placeholder 8">
            <a:extLst>
              <a:ext uri="{FF2B5EF4-FFF2-40B4-BE49-F238E27FC236}">
                <a16:creationId xmlns:a16="http://schemas.microsoft.com/office/drawing/2014/main" id="{F38F0612-66DF-C15A-74B9-B5EC99FCC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84355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246DF-5B14-4EEB-A356-52305001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6" y="0"/>
            <a:ext cx="10609886" cy="834887"/>
          </a:xfrm>
        </p:spPr>
        <p:txBody>
          <a:bodyPr/>
          <a:lstStyle/>
          <a:p>
            <a:r>
              <a:rPr lang="en-US" dirty="0"/>
              <a:t>Run on Less Electric DEPOT BEVs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A45DCD-F4DD-4BA2-8B9C-3BB418CFA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88" y="834886"/>
            <a:ext cx="10925419" cy="602311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8C78B6-839B-B874-C5DF-6D44B9BF1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February 18, 2024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37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0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Frito Lay: </a:t>
            </a:r>
            <a:r>
              <a:rPr lang="en-US" b="0" dirty="0"/>
              <a:t>New York City/Queens</a:t>
            </a:r>
            <a:r>
              <a:rPr lang="en-US" dirty="0"/>
              <a:t> </a:t>
            </a:r>
            <a:r>
              <a:rPr lang="en-US" b="0" dirty="0"/>
              <a:t>NY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947230"/>
            <a:ext cx="10849296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Complete Revitalization: Trucks &amp; Facility in &lt; 1 Year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9327F4-1A8F-60F3-5BD3-85119E4D41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24" y="1639457"/>
            <a:ext cx="1998133" cy="457768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96452A-B6D0-C703-75CD-4F209AF0AC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9286" y="1659806"/>
            <a:ext cx="5313791" cy="3614927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FF70DB3F-0F55-152B-4E8B-5D8A235ECABD}"/>
              </a:ext>
            </a:extLst>
          </p:cNvPr>
          <p:cNvSpPr txBox="1">
            <a:spLocks/>
          </p:cNvSpPr>
          <p:nvPr/>
        </p:nvSpPr>
        <p:spPr>
          <a:xfrm>
            <a:off x="2477372" y="1828801"/>
            <a:ext cx="3885327" cy="408196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Ford E-Transit Class 2b van</a:t>
            </a:r>
          </a:p>
          <a:p>
            <a:r>
              <a:rPr lang="en-US" sz="2800" dirty="0"/>
              <a:t>6 Ford Pro chargers</a:t>
            </a:r>
          </a:p>
          <a:p>
            <a:r>
              <a:rPr lang="en-US" sz="2800" dirty="0"/>
              <a:t>Prologis owned &amp; managed site</a:t>
            </a:r>
          </a:p>
          <a:p>
            <a:r>
              <a:rPr lang="en-US" sz="2800" dirty="0"/>
              <a:t>Diminishing load routes of snacks in NYC</a:t>
            </a:r>
          </a:p>
          <a:p>
            <a:r>
              <a:rPr lang="en-US" sz="2800" dirty="0"/>
              <a:t>Con Edison</a:t>
            </a:r>
          </a:p>
        </p:txBody>
      </p:sp>
      <p:sp>
        <p:nvSpPr>
          <p:cNvPr id="4" name="Date Placeholder 8">
            <a:extLst>
              <a:ext uri="{FF2B5EF4-FFF2-40B4-BE49-F238E27FC236}">
                <a16:creationId xmlns:a16="http://schemas.microsoft.com/office/drawing/2014/main" id="{464EB19C-0E46-2D5D-C99A-A7991E71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3882344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D7B883E-20D3-49B5-9E7C-F7374BFF3ABE}"/>
              </a:ext>
            </a:extLst>
          </p:cNvPr>
          <p:cNvSpPr txBox="1"/>
          <p:nvPr/>
        </p:nvSpPr>
        <p:spPr>
          <a:xfrm>
            <a:off x="1" y="1"/>
            <a:ext cx="12192000" cy="830997"/>
          </a:xfrm>
          <a:prstGeom prst="rect">
            <a:avLst/>
          </a:prstGeom>
          <a:solidFill>
            <a:srgbClr val="173C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rgbClr val="DEAA3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 Purolator: </a:t>
            </a:r>
            <a:r>
              <a:rPr lang="en-US" b="0" dirty="0"/>
              <a:t>Richmond BC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0817D9-6DB7-4FBE-B428-6AB6A26A2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572" y="6187469"/>
            <a:ext cx="1571437" cy="5244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E0C16-CE5D-45C1-8F65-68A2B4DBE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7230"/>
            <a:ext cx="10515600" cy="680305"/>
          </a:xfrm>
        </p:spPr>
        <p:txBody>
          <a:bodyPr>
            <a:normAutofit fontScale="90000"/>
          </a:bodyPr>
          <a:lstStyle/>
          <a:p>
            <a:r>
              <a:rPr lang="en-US" dirty="0"/>
              <a:t>Testing Several Different OEMs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F5E268-188C-48D8-AFF4-E6270ACC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56" y="6173788"/>
            <a:ext cx="381000" cy="365125"/>
          </a:xfrm>
        </p:spPr>
        <p:txBody>
          <a:bodyPr/>
          <a:lstStyle/>
          <a:p>
            <a:fld id="{45E8315D-B292-084B-A03A-DDAE1D1E687B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7B9E7EE-35E8-4A61-B03F-F9346B7A73A3}"/>
              </a:ext>
            </a:extLst>
          </p:cNvPr>
          <p:cNvSpPr/>
          <p:nvPr/>
        </p:nvSpPr>
        <p:spPr>
          <a:xfrm>
            <a:off x="10654019" y="-8709"/>
            <a:ext cx="855677" cy="830996"/>
          </a:xfrm>
          <a:prstGeom prst="parallelogram">
            <a:avLst>
              <a:gd name="adj" fmla="val 66353"/>
            </a:avLst>
          </a:prstGeom>
          <a:solidFill>
            <a:srgbClr val="DDA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282187E-815A-4684-9BB9-1CFEBB8F5BD7}"/>
              </a:ext>
            </a:extLst>
          </p:cNvPr>
          <p:cNvSpPr/>
          <p:nvPr/>
        </p:nvSpPr>
        <p:spPr>
          <a:xfrm>
            <a:off x="11137399" y="-320"/>
            <a:ext cx="855677" cy="822607"/>
          </a:xfrm>
          <a:prstGeom prst="parallelogram">
            <a:avLst>
              <a:gd name="adj" fmla="val 66353"/>
            </a:avLst>
          </a:prstGeom>
          <a:solidFill>
            <a:srgbClr val="A81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7B57A76-E024-1B00-E20E-7724039B2C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152" y="3478293"/>
            <a:ext cx="4138840" cy="249498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008CDF-4705-A372-491D-FD25C055F3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152" y="983307"/>
            <a:ext cx="4138840" cy="2494987"/>
          </a:xfrm>
          <a:prstGeom prst="rect">
            <a:avLst/>
          </a:prstGeom>
        </p:spPr>
      </p:pic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545856FD-311F-FA06-44AD-0B688B9D9099}"/>
              </a:ext>
            </a:extLst>
          </p:cNvPr>
          <p:cNvSpPr txBox="1">
            <a:spLocks/>
          </p:cNvSpPr>
          <p:nvPr/>
        </p:nvSpPr>
        <p:spPr>
          <a:xfrm>
            <a:off x="1083733" y="1629123"/>
            <a:ext cx="5624456" cy="435133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Motiv EPIC Class 6 step van</a:t>
            </a:r>
          </a:p>
          <a:p>
            <a:r>
              <a:rPr lang="en-US" sz="2800" dirty="0"/>
              <a:t>Ford E-Transit Class 2 van</a:t>
            </a:r>
          </a:p>
          <a:p>
            <a:r>
              <a:rPr lang="en-US" sz="2800" dirty="0"/>
              <a:t>Other models on order</a:t>
            </a:r>
          </a:p>
          <a:p>
            <a:r>
              <a:rPr lang="en-US" sz="2800" dirty="0"/>
              <a:t>15 Overhead Level 2 Chargers</a:t>
            </a:r>
          </a:p>
          <a:p>
            <a:r>
              <a:rPr lang="en-US" sz="2800" dirty="0"/>
              <a:t>Diminishing load package delivery</a:t>
            </a:r>
          </a:p>
          <a:p>
            <a:r>
              <a:rPr lang="en-US" sz="2800" dirty="0"/>
              <a:t>BC Hydro</a:t>
            </a:r>
          </a:p>
        </p:txBody>
      </p:sp>
      <p:sp>
        <p:nvSpPr>
          <p:cNvPr id="5" name="Date Placeholder 8">
            <a:extLst>
              <a:ext uri="{FF2B5EF4-FFF2-40B4-BE49-F238E27FC236}">
                <a16:creationId xmlns:a16="http://schemas.microsoft.com/office/drawing/2014/main" id="{F0A0FD89-C5C5-DB45-047E-BE390939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85875" cy="365125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</p:spTree>
    <p:extLst>
      <p:ext uri="{BB962C8B-B14F-4D97-AF65-F5344CB8AC3E}">
        <p14:creationId xmlns:p14="http://schemas.microsoft.com/office/powerpoint/2010/main" val="319458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8692</TotalTime>
  <Words>2554</Words>
  <Application>Microsoft Office PowerPoint</Application>
  <PresentationFormat>Widescreen</PresentationFormat>
  <Paragraphs>526</Paragraphs>
  <Slides>53</Slides>
  <Notes>15</Notes>
  <HiddenSlides>20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 Light</vt:lpstr>
      <vt:lpstr>Symbol</vt:lpstr>
      <vt:lpstr>Montserrat</vt:lpstr>
      <vt:lpstr>Arial Black</vt:lpstr>
      <vt:lpstr>Courier New</vt:lpstr>
      <vt:lpstr>Calibri</vt:lpstr>
      <vt:lpstr>Helvetica</vt:lpstr>
      <vt:lpstr>Office Theme</vt:lpstr>
      <vt:lpstr>10 Real World EV Truck Depot Case Studies</vt:lpstr>
      <vt:lpstr>PowerPoint Presentation</vt:lpstr>
      <vt:lpstr>PowerPoint Presentation</vt:lpstr>
      <vt:lpstr>PowerPoint Presentation</vt:lpstr>
      <vt:lpstr>PowerPoint Presentation</vt:lpstr>
      <vt:lpstr>Executive Level</vt:lpstr>
      <vt:lpstr>Run on Less Electric DEPOT BEVs</vt:lpstr>
      <vt:lpstr>Complete Revitalization: Trucks &amp; Facility in &lt; 1 Year</vt:lpstr>
      <vt:lpstr>Testing Several Different OEMs</vt:lpstr>
      <vt:lpstr>Last Mile inside &amp; Middle Mile outside: 1 CMS</vt:lpstr>
      <vt:lpstr>Multiple OEMs &amp; Chargers: INTEROPERABILITY!</vt:lpstr>
      <vt:lpstr>Charging Hub with Truck as a Service (&amp; CaaS)</vt:lpstr>
      <vt:lpstr>Fast 100% EV Conversion in Short Haul </vt:lpstr>
      <vt:lpstr>Perishable Fruits and Vegetables: Uptime Paramount</vt:lpstr>
      <vt:lpstr>Long Haul &amp; City Delivery with Tesla Semis</vt:lpstr>
      <vt:lpstr>Portable/Temporary Infrastructure Can Be First</vt:lpstr>
      <vt:lpstr>Fast 100% EV Conversion in Slip Seat Operation</vt:lpstr>
      <vt:lpstr>DATA at RunOnLess.com!  Select: 1) Fleet 2) Truck 3) Day 4) Units of Measure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NACFE Reports on ZEV Trucks</vt:lpstr>
      <vt:lpstr>PowerPoint Presentation</vt:lpstr>
      <vt:lpstr>PowerPoint Presentation</vt:lpstr>
      <vt:lpstr>        Charging Forward GR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Terminal Tractors</vt:lpstr>
      <vt:lpstr>PowerPoint Presentation</vt:lpstr>
      <vt:lpstr>Regardless of their initial feelings, drivers LOVE them once they have driven one.</vt:lpstr>
      <vt:lpstr>PowerPoint Presentation</vt:lpstr>
      <vt:lpstr>Some of these are counter to common assumptions:</vt:lpstr>
      <vt:lpstr>Invitation to the White House</vt:lpstr>
      <vt:lpstr>Research and publish reports similar to 2021: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Roeth</dc:creator>
  <cp:lastModifiedBy>Dave Schaller</cp:lastModifiedBy>
  <cp:revision>86</cp:revision>
  <dcterms:created xsi:type="dcterms:W3CDTF">2023-04-03T12:20:51Z</dcterms:created>
  <dcterms:modified xsi:type="dcterms:W3CDTF">2024-03-19T18:14:21Z</dcterms:modified>
</cp:coreProperties>
</file>